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35"/>
  </p:notesMasterIdLst>
  <p:sldIdLst>
    <p:sldId id="256" r:id="rId2"/>
    <p:sldId id="269" r:id="rId3"/>
    <p:sldId id="270" r:id="rId4"/>
    <p:sldId id="296" r:id="rId5"/>
    <p:sldId id="297" r:id="rId6"/>
    <p:sldId id="298" r:id="rId7"/>
    <p:sldId id="299" r:id="rId8"/>
    <p:sldId id="303" r:id="rId9"/>
    <p:sldId id="271" r:id="rId10"/>
    <p:sldId id="300" r:id="rId11"/>
    <p:sldId id="304" r:id="rId12"/>
    <p:sldId id="301" r:id="rId13"/>
    <p:sldId id="305" r:id="rId14"/>
    <p:sldId id="290" r:id="rId15"/>
    <p:sldId id="307" r:id="rId16"/>
    <p:sldId id="308" r:id="rId17"/>
    <p:sldId id="291" r:id="rId18"/>
    <p:sldId id="309" r:id="rId19"/>
    <p:sldId id="310" r:id="rId20"/>
    <p:sldId id="311" r:id="rId21"/>
    <p:sldId id="313" r:id="rId22"/>
    <p:sldId id="312" r:id="rId23"/>
    <p:sldId id="314" r:id="rId24"/>
    <p:sldId id="315" r:id="rId25"/>
    <p:sldId id="276" r:id="rId26"/>
    <p:sldId id="275" r:id="rId27"/>
    <p:sldId id="316" r:id="rId28"/>
    <p:sldId id="317" r:id="rId29"/>
    <p:sldId id="277" r:id="rId30"/>
    <p:sldId id="318" r:id="rId31"/>
    <p:sldId id="320" r:id="rId32"/>
    <p:sldId id="319" r:id="rId33"/>
    <p:sldId id="2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195" autoAdjust="0"/>
  </p:normalViewPr>
  <p:slideViewPr>
    <p:cSldViewPr snapToGrid="0">
      <p:cViewPr varScale="1">
        <p:scale>
          <a:sx n="82" d="100"/>
          <a:sy n="82" d="100"/>
        </p:scale>
        <p:origin x="870" y="78"/>
      </p:cViewPr>
      <p:guideLst/>
    </p:cSldViewPr>
  </p:slideViewPr>
  <p:outlineViewPr>
    <p:cViewPr>
      <p:scale>
        <a:sx n="33" d="100"/>
        <a:sy n="33" d="100"/>
      </p:scale>
      <p:origin x="0" y="-861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17:51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17:51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17:51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17:51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17:51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17:51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17:51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17:51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17:51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17:51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17:51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Térinformatikai programozás 1.</a:t>
            </a: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802744" y="6354246"/>
            <a:ext cx="467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err="1">
                <a:solidFill>
                  <a:srgbClr val="003300"/>
                </a:solidFill>
                <a:latin typeface="Arial Narrow" panose="020B0606020202030204" pitchFamily="34" charset="0"/>
              </a:rPr>
              <a:t>arcpy</a:t>
            </a:r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 1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arcpy</a:t>
            </a:r>
            <a:r>
              <a:rPr lang="hu-HU" dirty="0"/>
              <a:t> 1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>
                <a:solidFill>
                  <a:srgbClr val="003300"/>
                </a:solidFill>
                <a:latin typeface="Arial Narrow" panose="020B0606020202030204" pitchFamily="34" charset="0"/>
              </a:rPr>
              <a:t>Térinformatikai programozás 1.</a:t>
            </a:r>
          </a:p>
          <a:p>
            <a:r>
              <a:rPr lang="hu-HU" dirty="0"/>
              <a:t>2023.11.22.</a:t>
            </a:r>
          </a:p>
          <a:p>
            <a:r>
              <a:rPr lang="hu-HU" dirty="0" err="1"/>
              <a:t>Bede-Fazekas</a:t>
            </a:r>
            <a:r>
              <a:rPr lang="hu-HU" dirty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Függvények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eszköztárak </a:t>
            </a:r>
            <a:r>
              <a:rPr lang="hu-HU" dirty="0" err="1"/>
              <a:t>aliasainak</a:t>
            </a:r>
            <a:r>
              <a:rPr lang="hu-HU" dirty="0"/>
              <a:t> megtalálása</a:t>
            </a:r>
          </a:p>
          <a:p>
            <a:pPr lvl="1"/>
            <a:r>
              <a:rPr lang="hu-HU" dirty="0" err="1"/>
              <a:t>ArcToolboxban</a:t>
            </a:r>
            <a:r>
              <a:rPr lang="hu-HU" dirty="0"/>
              <a:t> jobb klikk az eszköztár nevére, </a:t>
            </a:r>
            <a:r>
              <a:rPr lang="hu-HU" dirty="0" err="1"/>
              <a:t>Properties</a:t>
            </a:r>
            <a:endParaRPr lang="hu-HU" dirty="0"/>
          </a:p>
          <a:p>
            <a:pPr lvl="1"/>
            <a:r>
              <a:rPr lang="hu-HU" dirty="0"/>
              <a:t>Alias mező</a:t>
            </a:r>
          </a:p>
          <a:p>
            <a:r>
              <a:rPr lang="hu-HU" dirty="0"/>
              <a:t>legfontosabb </a:t>
            </a:r>
            <a:r>
              <a:rPr lang="hu-HU" dirty="0" err="1"/>
              <a:t>aliasok</a:t>
            </a:r>
            <a:endParaRPr lang="hu-HU" dirty="0"/>
          </a:p>
          <a:p>
            <a:pPr lvl="1"/>
            <a:r>
              <a:rPr lang="hu-HU" dirty="0" err="1"/>
              <a:t>Analysis</a:t>
            </a:r>
            <a:r>
              <a:rPr lang="hu-HU" dirty="0"/>
              <a:t>: </a:t>
            </a:r>
            <a:r>
              <a:rPr lang="hu-HU" dirty="0" err="1"/>
              <a:t>analysis</a:t>
            </a:r>
            <a:endParaRPr lang="hu-HU" dirty="0"/>
          </a:p>
          <a:p>
            <a:pPr lvl="1"/>
            <a:r>
              <a:rPr lang="hu-HU" dirty="0" err="1"/>
              <a:t>Conversion</a:t>
            </a:r>
            <a:r>
              <a:rPr lang="hu-HU" dirty="0"/>
              <a:t>: </a:t>
            </a:r>
            <a:r>
              <a:rPr lang="hu-HU" dirty="0" err="1"/>
              <a:t>conversion</a:t>
            </a:r>
            <a:endParaRPr lang="hu-HU" dirty="0"/>
          </a:p>
          <a:p>
            <a:pPr lvl="1"/>
            <a:r>
              <a:rPr lang="hu-HU" dirty="0"/>
              <a:t>Data Management: </a:t>
            </a:r>
            <a:r>
              <a:rPr lang="hu-HU" dirty="0" err="1"/>
              <a:t>management</a:t>
            </a:r>
            <a:endParaRPr lang="hu-HU" dirty="0"/>
          </a:p>
          <a:p>
            <a:pPr lvl="1"/>
            <a:r>
              <a:rPr lang="hu-HU" dirty="0" err="1"/>
              <a:t>Geostatistical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: </a:t>
            </a:r>
            <a:r>
              <a:rPr lang="hu-HU" dirty="0" err="1"/>
              <a:t>ga</a:t>
            </a:r>
            <a:endParaRPr lang="hu-HU" dirty="0"/>
          </a:p>
          <a:p>
            <a:pPr lvl="1"/>
            <a:r>
              <a:rPr lang="hu-HU" dirty="0" err="1"/>
              <a:t>Spatial</a:t>
            </a:r>
            <a:r>
              <a:rPr lang="hu-HU" dirty="0"/>
              <a:t> </a:t>
            </a:r>
            <a:r>
              <a:rPr lang="hu-HU" dirty="0" err="1"/>
              <a:t>Analyst</a:t>
            </a:r>
            <a:r>
              <a:rPr lang="hu-HU" dirty="0"/>
              <a:t>: </a:t>
            </a:r>
            <a:r>
              <a:rPr lang="hu-HU" dirty="0" err="1"/>
              <a:t>sa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3748" y="174173"/>
            <a:ext cx="3123809" cy="37278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3748" y="4027590"/>
            <a:ext cx="3123809" cy="26825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Ellipszis 7"/>
          <p:cNvSpPr/>
          <p:nvPr/>
        </p:nvSpPr>
        <p:spPr>
          <a:xfrm>
            <a:off x="8908042" y="4886710"/>
            <a:ext cx="1927598" cy="4729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78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Függvények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Copy_management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in_data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folyok.shp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",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out_data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proba.shp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Delete_management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in_data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proba.shp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management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Copy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in_data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folyok.shp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",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out_data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proba.shp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management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Delete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in_data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proba.shp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from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management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Delete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Delete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in_data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proba.shp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hu-HU" sz="1800" dirty="0"/>
          </a:p>
          <a:p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48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Függvények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eszközöket leíró </a:t>
            </a:r>
            <a:r>
              <a:rPr lang="hu-HU" dirty="0" err="1"/>
              <a:t>arcpy-függvények</a:t>
            </a:r>
            <a:r>
              <a:rPr lang="hu-HU" dirty="0"/>
              <a:t> speciálisak</a:t>
            </a:r>
          </a:p>
          <a:p>
            <a:pPr lvl="1"/>
            <a:r>
              <a:rPr lang="hu-HU" dirty="0"/>
              <a:t>a visszatérési értékük egy speciális </a:t>
            </a:r>
            <a:r>
              <a:rPr lang="hu-HU" dirty="0" err="1"/>
              <a:t>Result</a:t>
            </a:r>
            <a:r>
              <a:rPr lang="hu-HU" dirty="0"/>
              <a:t> típusú valami</a:t>
            </a:r>
          </a:p>
          <a:p>
            <a:pPr lvl="1"/>
            <a:r>
              <a:rPr lang="hu-HU" dirty="0"/>
              <a:t>ami jellemzően igaz/hamis vagy az eredményként előállított adat neve szövegként</a:t>
            </a:r>
          </a:p>
          <a:p>
            <a:r>
              <a:rPr lang="hu-HU" dirty="0"/>
              <a:t>nem a visszatérési értékükkel dolgozunk tovább, hanem a "kimeneti paraméterükkel"</a:t>
            </a:r>
          </a:p>
          <a:p>
            <a:pPr lvl="1"/>
            <a:r>
              <a:rPr lang="hu-HU" dirty="0"/>
              <a:t>a visszatérési értéket nem szoktuk elkapni/változóba rögzíteni</a:t>
            </a:r>
          </a:p>
          <a:p>
            <a:pPr lvl="1"/>
            <a:r>
              <a:rPr lang="hu-HU" dirty="0"/>
              <a:t>mert csak ritkán van rá szükségünk (pl.  a</a:t>
            </a:r>
            <a:r>
              <a:rPr lang="en-US" dirty="0" err="1"/>
              <a:t>rcpy</a:t>
            </a:r>
            <a:r>
              <a:rPr lang="en-US" dirty="0"/>
              <a:t>.</a:t>
            </a:r>
            <a:r>
              <a:rPr lang="hu-HU" dirty="0"/>
              <a:t>management.</a:t>
            </a:r>
            <a:r>
              <a:rPr lang="en-US" dirty="0" err="1"/>
              <a:t>GetCount</a:t>
            </a:r>
            <a:r>
              <a:rPr lang="hu-HU" dirty="0"/>
              <a:t>())</a:t>
            </a:r>
          </a:p>
          <a:p>
            <a:endParaRPr lang="hu-HU" sz="1800" dirty="0">
              <a:solidFill>
                <a:srgbClr val="7A3E9D"/>
              </a:solidFill>
              <a:latin typeface="Courier New" panose="02070309020205020404" pitchFamily="49" charset="0"/>
            </a:endParaRPr>
          </a:p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eredmeny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Delete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in_data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proba.shp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eredmeny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&lt;Result 'true'&gt;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eredmeny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true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hu-HU" sz="1800" dirty="0"/>
          </a:p>
          <a:p>
            <a:r>
              <a:rPr lang="hu-HU" dirty="0"/>
              <a:t>bővebben később…</a:t>
            </a:r>
            <a:br>
              <a:rPr lang="en-US" dirty="0"/>
            </a:br>
            <a:endParaRPr lang="en-US" dirty="0"/>
          </a:p>
          <a:p>
            <a:br>
              <a:rPr lang="en-US" dirty="0"/>
            </a:b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256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Nem eszközt leíró függvények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arcpy</a:t>
            </a:r>
            <a:r>
              <a:rPr lang="hu-HU" dirty="0"/>
              <a:t> néhány függvénye nem eszközt ír le</a:t>
            </a:r>
          </a:p>
          <a:p>
            <a:pPr lvl="1"/>
            <a:r>
              <a:rPr lang="hu-HU" dirty="0"/>
              <a:t>ezek általános célúak</a:t>
            </a:r>
          </a:p>
          <a:p>
            <a:pPr lvl="1"/>
            <a:r>
              <a:rPr lang="hu-HU" dirty="0"/>
              <a:t>nem találjuk meg az eszköztárban őket</a:t>
            </a:r>
          </a:p>
          <a:p>
            <a:pPr lvl="1"/>
            <a:r>
              <a:rPr lang="hu-HU" dirty="0"/>
              <a:t>ezeknek fontos/hasznos lehet a visszatérési értéke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5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Fájlok és mezők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munkamappában lévő térinformatikai állományok listázása:</a:t>
            </a:r>
          </a:p>
          <a:p>
            <a:pPr lvl="1"/>
            <a:r>
              <a:rPr lang="hu-HU" dirty="0" err="1"/>
              <a:t>arcpy.ListRasters</a:t>
            </a:r>
            <a:r>
              <a:rPr lang="hu-HU" dirty="0"/>
              <a:t>() – raszterek</a:t>
            </a:r>
          </a:p>
          <a:p>
            <a:pPr lvl="1"/>
            <a:r>
              <a:rPr lang="en-US" dirty="0" err="1"/>
              <a:t>arcpy.ListFeatureClasses</a:t>
            </a:r>
            <a:r>
              <a:rPr lang="en-US" dirty="0"/>
              <a:t>()</a:t>
            </a:r>
            <a:r>
              <a:rPr lang="hu-HU" dirty="0"/>
              <a:t> – vektorok</a:t>
            </a:r>
          </a:p>
          <a:p>
            <a:pPr lvl="1"/>
            <a:r>
              <a:rPr lang="hu-HU" dirty="0" err="1"/>
              <a:t>arcpy.ListTables</a:t>
            </a:r>
            <a:r>
              <a:rPr lang="hu-HU" dirty="0"/>
              <a:t>() – táblázatok</a:t>
            </a:r>
            <a:endParaRPr lang="en-US" dirty="0"/>
          </a:p>
          <a:p>
            <a:pPr lvl="1"/>
            <a:r>
              <a:rPr lang="hu-HU" dirty="0" err="1"/>
              <a:t>arcpy.ListDatasets</a:t>
            </a:r>
            <a:r>
              <a:rPr lang="hu-HU" dirty="0"/>
              <a:t>() – mindenféle adatforrások</a:t>
            </a:r>
          </a:p>
          <a:p>
            <a:pPr lvl="1"/>
            <a:r>
              <a:rPr lang="hu-HU" dirty="0" err="1"/>
              <a:t>arcpy.ListFiles</a:t>
            </a:r>
            <a:r>
              <a:rPr lang="hu-HU" dirty="0"/>
              <a:t>() – mindenféle fájlok</a:t>
            </a:r>
          </a:p>
          <a:p>
            <a:pPr lvl="1"/>
            <a:endParaRPr lang="hu-HU" dirty="0"/>
          </a:p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raszterfajlok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ListRasters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7A3E9D"/>
                </a:solidFill>
                <a:latin typeface="Courier New" panose="02070309020205020404" pitchFamily="49" charset="0"/>
              </a:rPr>
              <a:t>type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raszterfajlok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lista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raszterfajlok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]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u'felszinhomerseklet.tif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'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7A3E9D"/>
                </a:solidFill>
                <a:latin typeface="Courier New" panose="02070309020205020404" pitchFamily="49" charset="0"/>
              </a:rPr>
              <a:t>type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raszterfajlok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])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Unicode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karakterkódolású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szöveg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("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unicode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"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típus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)</a:t>
            </a:r>
            <a:endParaRPr lang="hu-HU" sz="1800" dirty="0"/>
          </a:p>
          <a:p>
            <a:r>
              <a:rPr lang="hu-HU" dirty="0"/>
              <a:t>az eredmény: Unicode karakterkódolású fájlnevek listája (u betű az aposztróf előtt)</a:t>
            </a:r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64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Fájlok és mezők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vektorfajlok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ListFeatureClasses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for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vektorfajl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in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vektorfajlok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vektorfajl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en-US" sz="1800" dirty="0"/>
          </a:p>
          <a:p>
            <a:r>
              <a:rPr lang="hu-HU" dirty="0"/>
              <a:t>fájl létezésének ellenőrzése</a:t>
            </a:r>
          </a:p>
          <a:p>
            <a:pPr lvl="1"/>
            <a:r>
              <a:rPr lang="en-US" dirty="0" err="1"/>
              <a:t>arcpy.Exists</a:t>
            </a:r>
            <a:r>
              <a:rPr lang="en-US" dirty="0"/>
              <a:t>(</a:t>
            </a:r>
            <a:r>
              <a:rPr lang="hu-HU" dirty="0"/>
              <a:t>)</a:t>
            </a:r>
          </a:p>
          <a:p>
            <a:pPr lvl="1"/>
            <a:endParaRPr lang="hu-HU" dirty="0"/>
          </a:p>
          <a:p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Exists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folyok.shp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igaz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Exists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nincsisilyenfajl.shp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hamis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en-US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941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Fájlok és mezők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mezők (oszlopok) lekérése</a:t>
            </a:r>
          </a:p>
          <a:p>
            <a:pPr lvl="1"/>
            <a:r>
              <a:rPr lang="hu-HU" dirty="0" err="1"/>
              <a:t>arcpy.ListFields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eredményül </a:t>
            </a:r>
            <a:r>
              <a:rPr lang="hu-HU" dirty="0" err="1"/>
              <a:t>Field</a:t>
            </a:r>
            <a:r>
              <a:rPr lang="hu-HU" dirty="0"/>
              <a:t> típusú objektumok listáját adja</a:t>
            </a:r>
          </a:p>
          <a:p>
            <a:pPr lvl="1"/>
            <a:r>
              <a:rPr lang="hu-HU" dirty="0"/>
              <a:t>a </a:t>
            </a:r>
            <a:r>
              <a:rPr lang="hu-HU" dirty="0" err="1"/>
              <a:t>Field-eknek</a:t>
            </a:r>
            <a:r>
              <a:rPr lang="hu-HU" dirty="0"/>
              <a:t> lekérhetőek különböző tulajdonságai (pl. .</a:t>
            </a:r>
            <a:r>
              <a:rPr lang="hu-HU" dirty="0" err="1"/>
              <a:t>name</a:t>
            </a:r>
            <a:r>
              <a:rPr lang="hu-HU" dirty="0"/>
              <a:t>, .</a:t>
            </a:r>
            <a:r>
              <a:rPr lang="hu-HU" dirty="0" err="1"/>
              <a:t>type</a:t>
            </a:r>
            <a:r>
              <a:rPr lang="hu-HU" dirty="0"/>
              <a:t>, .</a:t>
            </a:r>
            <a:r>
              <a:rPr lang="hu-HU" dirty="0" err="1"/>
              <a:t>length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mezok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ListFields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vektorfajlok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])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a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folyok.shp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oszlopai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/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mezői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7A3E9D"/>
                </a:solidFill>
                <a:latin typeface="Courier New" panose="02070309020205020404" pitchFamily="49" charset="0"/>
              </a:rPr>
              <a:t>type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mezok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lista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7A3E9D"/>
                </a:solidFill>
                <a:latin typeface="Courier New" panose="02070309020205020404" pitchFamily="49" charset="0"/>
              </a:rPr>
              <a:t>type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mezok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])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Field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for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mezo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in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mezok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A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mezo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neve: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mezo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name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tipusa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mezo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type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,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hossza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: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str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mezo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length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ne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használjunk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ékezetes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szövegeket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!</a:t>
            </a:r>
            <a:endParaRPr lang="en-US" sz="1800" dirty="0"/>
          </a:p>
          <a:p>
            <a:r>
              <a:rPr lang="hu-HU" dirty="0"/>
              <a:t>Python 2.7-ben ne használjunk ékezeteket, mert avval mindenféle gond lesz!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sp>
        <p:nvSpPr>
          <p:cNvPr id="5" name="Ellipszis 4"/>
          <p:cNvSpPr/>
          <p:nvPr/>
        </p:nvSpPr>
        <p:spPr>
          <a:xfrm>
            <a:off x="2606040" y="4953000"/>
            <a:ext cx="74676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llipszis 5"/>
          <p:cNvSpPr/>
          <p:nvPr/>
        </p:nvSpPr>
        <p:spPr>
          <a:xfrm>
            <a:off x="6606540" y="4953000"/>
            <a:ext cx="115062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20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Fájlok és mezők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arcpy.Describe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térinformatikai adatforrások jellemzőit kéri le</a:t>
            </a:r>
          </a:p>
          <a:p>
            <a:pPr lvl="1"/>
            <a:r>
              <a:rPr lang="hu-HU" dirty="0"/>
              <a:t>az eredmény egy </a:t>
            </a:r>
            <a:r>
              <a:rPr lang="hu-HU" dirty="0" err="1"/>
              <a:t>describe</a:t>
            </a:r>
            <a:r>
              <a:rPr lang="hu-HU" dirty="0"/>
              <a:t> típusú objektum</a:t>
            </a:r>
          </a:p>
          <a:p>
            <a:pPr lvl="1"/>
            <a:r>
              <a:rPr lang="hu-HU" dirty="0"/>
              <a:t>aminek számos tulajdonsága lekérhető</a:t>
            </a:r>
          </a:p>
          <a:p>
            <a:pPr lvl="1"/>
            <a:r>
              <a:rPr lang="hu-HU" dirty="0"/>
              <a:t>ezek köre függ attól, hogy milyen típusú fájlt vizsgálunk</a:t>
            </a:r>
          </a:p>
          <a:p>
            <a:r>
              <a:rPr lang="hu-HU" dirty="0"/>
              <a:t>néhány lekérhető tulajdonság (vektoros adatforrás esetén):</a:t>
            </a:r>
          </a:p>
          <a:p>
            <a:pPr lvl="1"/>
            <a:r>
              <a:rPr lang="hu-HU" dirty="0"/>
              <a:t>adattípus (.</a:t>
            </a:r>
            <a:r>
              <a:rPr lang="en-US" dirty="0" err="1"/>
              <a:t>datasetType</a:t>
            </a:r>
            <a:r>
              <a:rPr lang="hu-HU" dirty="0"/>
              <a:t>/</a:t>
            </a:r>
            <a:r>
              <a:rPr lang="hu-HU"/>
              <a:t>dataType), </a:t>
            </a:r>
            <a:r>
              <a:rPr lang="hu-HU" dirty="0"/>
              <a:t>geometriatípus (</a:t>
            </a:r>
            <a:r>
              <a:rPr lang="en-US" dirty="0"/>
              <a:t>.</a:t>
            </a:r>
            <a:r>
              <a:rPr lang="en-US" dirty="0" err="1"/>
              <a:t>shapeType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név (.</a:t>
            </a:r>
            <a:r>
              <a:rPr lang="hu-HU" dirty="0" err="1"/>
              <a:t>name</a:t>
            </a:r>
            <a:r>
              <a:rPr lang="hu-HU" dirty="0"/>
              <a:t>), elérési út (.</a:t>
            </a:r>
            <a:r>
              <a:rPr lang="hu-HU" dirty="0" err="1"/>
              <a:t>path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mezők (.</a:t>
            </a:r>
            <a:r>
              <a:rPr lang="hu-HU" dirty="0" err="1"/>
              <a:t>fields</a:t>
            </a:r>
            <a:r>
              <a:rPr lang="hu-HU" dirty="0"/>
              <a:t>) – de ezt már le tudtuk kérni az </a:t>
            </a:r>
            <a:r>
              <a:rPr lang="hu-HU" dirty="0" err="1"/>
              <a:t>arcpy.ListFields</a:t>
            </a:r>
            <a:r>
              <a:rPr lang="hu-HU" dirty="0"/>
              <a:t>()</a:t>
            </a:r>
            <a:r>
              <a:rPr lang="hu-HU" dirty="0" err="1"/>
              <a:t>-dzel</a:t>
            </a:r>
            <a:r>
              <a:rPr lang="hu-HU" dirty="0"/>
              <a:t> is…</a:t>
            </a:r>
          </a:p>
          <a:p>
            <a:pPr lvl="1"/>
            <a:r>
              <a:rPr lang="hu-HU" dirty="0"/>
              <a:t>befoglaló doboz (.</a:t>
            </a:r>
            <a:r>
              <a:rPr lang="hu-HU" dirty="0" err="1"/>
              <a:t>extent</a:t>
            </a:r>
            <a:r>
              <a:rPr lang="hu-HU" dirty="0"/>
              <a:t>), aminek van .</a:t>
            </a:r>
            <a:r>
              <a:rPr lang="hu-HU" dirty="0" err="1"/>
              <a:t>XMin</a:t>
            </a:r>
            <a:r>
              <a:rPr lang="hu-HU" dirty="0"/>
              <a:t>, .</a:t>
            </a:r>
            <a:r>
              <a:rPr lang="hu-HU" dirty="0" err="1"/>
              <a:t>XMax</a:t>
            </a:r>
            <a:r>
              <a:rPr lang="hu-HU" dirty="0"/>
              <a:t>, .</a:t>
            </a:r>
            <a:r>
              <a:rPr lang="hu-HU" dirty="0" err="1"/>
              <a:t>YMin</a:t>
            </a:r>
            <a:r>
              <a:rPr lang="hu-HU" dirty="0"/>
              <a:t> és .</a:t>
            </a:r>
            <a:r>
              <a:rPr lang="hu-HU" dirty="0" err="1"/>
              <a:t>YMax</a:t>
            </a:r>
            <a:r>
              <a:rPr lang="hu-HU" dirty="0"/>
              <a:t> tulajdonsága</a:t>
            </a:r>
          </a:p>
          <a:p>
            <a:pPr lvl="1"/>
            <a:r>
              <a:rPr lang="hu-HU" dirty="0"/>
              <a:t>vetület (.</a:t>
            </a:r>
            <a:r>
              <a:rPr lang="en-US" dirty="0" err="1"/>
              <a:t>spatialReference</a:t>
            </a:r>
            <a:r>
              <a:rPr lang="hu-HU" dirty="0"/>
              <a:t>), aminek van </a:t>
            </a:r>
            <a:r>
              <a:rPr lang="en-US" dirty="0"/>
              <a:t>.name</a:t>
            </a:r>
            <a:r>
              <a:rPr lang="hu-HU" dirty="0"/>
              <a:t> és .</a:t>
            </a:r>
            <a:r>
              <a:rPr lang="hu-HU" dirty="0" err="1"/>
              <a:t>type</a:t>
            </a:r>
            <a:r>
              <a:rPr lang="hu-HU" dirty="0"/>
              <a:t> tulajdonsága</a:t>
            </a:r>
            <a:endParaRPr lang="en-US" dirty="0"/>
          </a:p>
          <a:p>
            <a:pPr lvl="1"/>
            <a:endParaRPr lang="hu-HU" dirty="0"/>
          </a:p>
          <a:p>
            <a:pPr lvl="1"/>
            <a:endParaRPr lang="hu-HU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67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Fájlok és mezők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Describe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folyok.shp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b="1" dirty="0">
                <a:solidFill>
                  <a:srgbClr val="7A3E9D"/>
                </a:solidFill>
                <a:latin typeface="Courier New" panose="02070309020205020404" pitchFamily="49" charset="0"/>
              </a:rPr>
              <a:t>type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describe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datasetType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adattípus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shapeType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geometriatípus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(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poligon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name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fájlnév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path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elérési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út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fields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a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mezők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másképp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elérve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extent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a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befoglaló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doboz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extent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XMin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extent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YMax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spatialReference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a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vetület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spatialReference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name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u'Hungarian_1972_Egyseges_Orszagos_Vetuleti'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spatialReference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type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u'Projected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'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hu-HU" sz="1800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14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Fájlok és mezők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rasztereknek és </a:t>
            </a:r>
            <a:r>
              <a:rPr lang="hu-HU" dirty="0" err="1"/>
              <a:t>raszterrétegeknek</a:t>
            </a:r>
            <a:r>
              <a:rPr lang="hu-HU" dirty="0"/>
              <a:t> más tulajdonságai érhetőek el</a:t>
            </a:r>
          </a:p>
          <a:p>
            <a:pPr lvl="1"/>
            <a:r>
              <a:rPr lang="hu-HU" dirty="0"/>
              <a:t>raszter: rétegszám (.</a:t>
            </a:r>
            <a:r>
              <a:rPr lang="hu-HU" dirty="0" err="1"/>
              <a:t>bandCount</a:t>
            </a:r>
            <a:r>
              <a:rPr lang="hu-HU" dirty="0"/>
              <a:t>), </a:t>
            </a:r>
            <a:r>
              <a:rPr lang="hu-HU" dirty="0" err="1"/>
              <a:t>raszterformátum</a:t>
            </a:r>
            <a:r>
              <a:rPr lang="hu-HU" dirty="0"/>
              <a:t> (.</a:t>
            </a:r>
            <a:r>
              <a:rPr lang="hu-HU" dirty="0" err="1"/>
              <a:t>format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réteg: szélesség/magasság (.</a:t>
            </a:r>
            <a:r>
              <a:rPr lang="hu-HU" dirty="0" err="1"/>
              <a:t>width</a:t>
            </a:r>
            <a:r>
              <a:rPr lang="hu-HU" dirty="0"/>
              <a:t>/.</a:t>
            </a:r>
            <a:r>
              <a:rPr lang="hu-HU" dirty="0" err="1"/>
              <a:t>height</a:t>
            </a:r>
            <a:r>
              <a:rPr lang="hu-HU" dirty="0"/>
              <a:t>), ismeretlen cellák kódolása (.</a:t>
            </a:r>
            <a:r>
              <a:rPr lang="hu-HU" dirty="0" err="1"/>
              <a:t>noDataValue</a:t>
            </a:r>
            <a:r>
              <a:rPr lang="hu-HU" dirty="0"/>
              <a:t>)</a:t>
            </a: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bandCount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hibát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dob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, a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vektornak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nincs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ilyen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tulajdonsága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Describe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pilis_dem.tif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bandCount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rétegek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száma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(1)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format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raszterformátum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(TIFF)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Describe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pilis_dem.tif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/Band_1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width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szélesség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(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cellaszám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height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magasság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(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cellaszám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noDataValue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ismeretlen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cellák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kódolása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hu-HU" sz="1800" dirty="0"/>
          </a:p>
          <a:p>
            <a:r>
              <a:rPr lang="hu-HU" dirty="0"/>
              <a:t>persze vannak közös tulajdonságok is:</a:t>
            </a:r>
          </a:p>
          <a:p>
            <a:pPr>
              <a:spcBef>
                <a:spcPts val="500"/>
              </a:spcBef>
            </a:pP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jellemzok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spatialReference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type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hu-HU" sz="1800" dirty="0"/>
          </a:p>
          <a:p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80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ArcPy</a:t>
            </a:r>
            <a:r>
              <a:rPr lang="hu-HU" dirty="0"/>
              <a:t>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ArcPy</a:t>
            </a:r>
            <a:r>
              <a:rPr lang="hu-HU" dirty="0"/>
              <a:t> csomag az </a:t>
            </a:r>
            <a:r>
              <a:rPr lang="hu-HU" dirty="0" err="1"/>
              <a:t>ArcGIS</a:t>
            </a:r>
            <a:r>
              <a:rPr lang="hu-HU" dirty="0"/>
              <a:t> által telepített Python 2.7-nek a része</a:t>
            </a:r>
          </a:p>
          <a:p>
            <a:pPr lvl="1"/>
            <a:r>
              <a:rPr lang="hu-HU" dirty="0"/>
              <a:t>nem kell telepítenünk a </a:t>
            </a:r>
            <a:r>
              <a:rPr lang="hu-HU" dirty="0" err="1"/>
              <a:t>pip</a:t>
            </a:r>
            <a:r>
              <a:rPr lang="hu-HU" dirty="0"/>
              <a:t> </a:t>
            </a:r>
            <a:r>
              <a:rPr lang="hu-HU" dirty="0" err="1"/>
              <a:t>install-lal</a:t>
            </a:r>
            <a:endParaRPr lang="hu-HU" dirty="0"/>
          </a:p>
          <a:p>
            <a:pPr lvl="1"/>
            <a:r>
              <a:rPr lang="hu-HU" dirty="0"/>
              <a:t>de be kell olvasnunk az importtal</a:t>
            </a:r>
          </a:p>
          <a:p>
            <a:r>
              <a:rPr lang="hu-HU" dirty="0"/>
              <a:t>az </a:t>
            </a:r>
            <a:r>
              <a:rPr lang="hu-HU" dirty="0" err="1"/>
              <a:t>ArcPy</a:t>
            </a:r>
            <a:r>
              <a:rPr lang="hu-HU" dirty="0"/>
              <a:t> csak olyan Python-verziók alatt használható, amit az </a:t>
            </a:r>
            <a:r>
              <a:rPr lang="hu-HU" dirty="0" err="1"/>
              <a:t>ArcGIS</a:t>
            </a:r>
            <a:r>
              <a:rPr lang="hu-HU" dirty="0"/>
              <a:t> telepített</a:t>
            </a:r>
          </a:p>
          <a:p>
            <a:pPr lvl="1"/>
            <a:r>
              <a:rPr lang="hu-HU" dirty="0"/>
              <a:t>vagyis a Python 3.8-hoz nem tudjuk telepíteni (se betölteni)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987" y="131193"/>
            <a:ext cx="2766874" cy="9279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346682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19. feladat – fájlok és mezők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kérdezd le, hogy megegyezik-e a Python-féle munkamappa és az </a:t>
            </a:r>
            <a:r>
              <a:rPr lang="hu-HU" dirty="0" err="1"/>
              <a:t>arcpy</a:t>
            </a:r>
            <a:r>
              <a:rPr lang="hu-HU" dirty="0"/>
              <a:t> munkamappája</a:t>
            </a:r>
          </a:p>
          <a:p>
            <a:r>
              <a:rPr lang="hu-HU" dirty="0"/>
              <a:t>ha nem található (az </a:t>
            </a:r>
            <a:r>
              <a:rPr lang="hu-HU" dirty="0" err="1"/>
              <a:t>arcpy-féle</a:t>
            </a:r>
            <a:r>
              <a:rPr lang="hu-HU" dirty="0"/>
              <a:t> munkamappában) a </a:t>
            </a:r>
            <a:r>
              <a:rPr lang="en-US" dirty="0" err="1"/>
              <a:t>legifoto.tif</a:t>
            </a:r>
            <a:endParaRPr lang="hu-HU" dirty="0"/>
          </a:p>
          <a:p>
            <a:pPr lvl="1"/>
            <a:r>
              <a:rPr lang="hu-HU" dirty="0"/>
              <a:t>akkor szöveges üzenetben értesítsd a felhasználót erről</a:t>
            </a:r>
          </a:p>
          <a:p>
            <a:r>
              <a:rPr lang="hu-HU" dirty="0"/>
              <a:t>egy iteráló ciklusban lépkedj végig a mappában található </a:t>
            </a:r>
            <a:r>
              <a:rPr lang="hu-HU" dirty="0" err="1"/>
              <a:t>raszterfájlokon</a:t>
            </a:r>
            <a:endParaRPr lang="hu-HU" dirty="0"/>
          </a:p>
          <a:p>
            <a:r>
              <a:rPr lang="hu-HU" dirty="0"/>
              <a:t>és minden raszter vonatkozásában</a:t>
            </a:r>
          </a:p>
          <a:p>
            <a:pPr lvl="1"/>
            <a:r>
              <a:rPr lang="hu-HU" dirty="0"/>
              <a:t>írd ki beszédes szöveges üzenetben a </a:t>
            </a:r>
            <a:r>
              <a:rPr lang="hu-HU" dirty="0" err="1"/>
              <a:t>raszterfájl</a:t>
            </a:r>
            <a:r>
              <a:rPr lang="hu-HU" dirty="0"/>
              <a:t> nevét, </a:t>
            </a:r>
            <a:r>
              <a:rPr lang="hu-HU" dirty="0" err="1"/>
              <a:t>raszterformátumát</a:t>
            </a:r>
            <a:r>
              <a:rPr lang="hu-HU" dirty="0"/>
              <a:t> és a rétegeinek számát</a:t>
            </a:r>
          </a:p>
          <a:p>
            <a:pPr lvl="1"/>
            <a:r>
              <a:rPr lang="hu-HU" dirty="0"/>
              <a:t>továbbá írd ki beszédes szöveges üzenetben a vetület nevét</a:t>
            </a:r>
          </a:p>
          <a:p>
            <a:r>
              <a:rPr lang="hu-HU" dirty="0"/>
              <a:t>a </a:t>
            </a:r>
            <a:r>
              <a:rPr lang="en-US" dirty="0" err="1"/>
              <a:t>varosok.shp</a:t>
            </a:r>
            <a:r>
              <a:rPr lang="hu-HU" dirty="0" err="1"/>
              <a:t>-nak</a:t>
            </a:r>
            <a:r>
              <a:rPr lang="hu-HU" dirty="0"/>
              <a:t> hány mezője van?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75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arcpy.mapping</a:t>
            </a:r>
            <a:r>
              <a:rPr lang="hu-HU" dirty="0"/>
              <a:t> modul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modul célja:</a:t>
            </a:r>
          </a:p>
          <a:p>
            <a:pPr lvl="1"/>
            <a:r>
              <a:rPr lang="hu-HU" dirty="0"/>
              <a:t>dokumentumok (.</a:t>
            </a:r>
            <a:r>
              <a:rPr lang="hu-HU" dirty="0" err="1"/>
              <a:t>mxd</a:t>
            </a:r>
            <a:r>
              <a:rPr lang="hu-HU" dirty="0"/>
              <a:t>) kezelése</a:t>
            </a:r>
          </a:p>
          <a:p>
            <a:pPr lvl="1"/>
            <a:r>
              <a:rPr lang="hu-HU" dirty="0"/>
              <a:t>rétegek (.</a:t>
            </a:r>
            <a:r>
              <a:rPr lang="hu-HU" dirty="0" err="1"/>
              <a:t>lyr</a:t>
            </a:r>
            <a:r>
              <a:rPr lang="hu-HU" dirty="0"/>
              <a:t>) kezelése</a:t>
            </a:r>
          </a:p>
          <a:p>
            <a:pPr lvl="1"/>
            <a:r>
              <a:rPr lang="hu-HU" dirty="0"/>
              <a:t>térképkészítés</a:t>
            </a:r>
          </a:p>
          <a:p>
            <a:pPr lvl="1"/>
            <a:r>
              <a:rPr lang="hu-HU" dirty="0"/>
              <a:t>exportálás, nyomtatás</a:t>
            </a:r>
          </a:p>
          <a:p>
            <a:pPr lvl="1"/>
            <a:r>
              <a:rPr lang="hu-HU" dirty="0" err="1"/>
              <a:t>webalkalmazások</a:t>
            </a:r>
            <a:r>
              <a:rPr lang="hu-HU" dirty="0"/>
              <a:t> létrehozása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04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Dokumentum (.</a:t>
            </a:r>
            <a:r>
              <a:rPr lang="hu-HU" dirty="0" err="1"/>
              <a:t>mxd</a:t>
            </a:r>
            <a:r>
              <a:rPr lang="hu-HU" dirty="0"/>
              <a:t>)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arcpy.mapping.MapDocument</a:t>
            </a:r>
            <a:r>
              <a:rPr lang="en-US" dirty="0"/>
              <a:t>()</a:t>
            </a:r>
            <a:endParaRPr lang="hu-HU" dirty="0"/>
          </a:p>
          <a:p>
            <a:pPr lvl="1"/>
            <a:r>
              <a:rPr lang="hu-HU" dirty="0"/>
              <a:t>egyetlen paramétere a dokumentum neve elérési úttal együtt</a:t>
            </a:r>
          </a:p>
          <a:p>
            <a:pPr indent="-228600"/>
            <a:r>
              <a:rPr lang="hu-HU" dirty="0"/>
              <a:t>ha az </a:t>
            </a:r>
            <a:r>
              <a:rPr lang="hu-HU" dirty="0" err="1"/>
              <a:t>ArcMap</a:t>
            </a:r>
            <a:r>
              <a:rPr lang="hu-HU" dirty="0"/>
              <a:t> Python-ablakában dolgozunk (vagy egy saját eszközt készítünk)</a:t>
            </a:r>
          </a:p>
          <a:p>
            <a:pPr lvl="1"/>
            <a:r>
              <a:rPr lang="hu-HU" dirty="0"/>
              <a:t>akkor könnyen utalhatunk az aktuális (megnyitott) dokumentumra</a:t>
            </a:r>
          </a:p>
          <a:p>
            <a:pPr lvl="1"/>
            <a:r>
              <a:rPr lang="en-US" dirty="0" err="1"/>
              <a:t>arcpy.mapping.MapDocument</a:t>
            </a:r>
            <a:r>
              <a:rPr lang="en-US" dirty="0"/>
              <a:t>("</a:t>
            </a:r>
            <a:r>
              <a:rPr lang="hu-HU" dirty="0" err="1"/>
              <a:t>current</a:t>
            </a:r>
            <a:r>
              <a:rPr lang="en-US" dirty="0"/>
              <a:t>")</a:t>
            </a:r>
            <a:endParaRPr lang="hu-HU" dirty="0"/>
          </a:p>
          <a:p>
            <a:pPr lvl="1"/>
            <a:r>
              <a:rPr lang="hu-HU" dirty="0"/>
              <a:t>ez </a:t>
            </a:r>
            <a:r>
              <a:rPr lang="hu-HU" dirty="0" err="1"/>
              <a:t>ArcMapen</a:t>
            </a:r>
            <a:r>
              <a:rPr lang="hu-HU" dirty="0"/>
              <a:t> kívülről hívva hibát dob</a:t>
            </a:r>
          </a:p>
          <a:p>
            <a:r>
              <a:rPr lang="hu-HU" dirty="0"/>
              <a:t>az eredménye egy </a:t>
            </a:r>
            <a:r>
              <a:rPr lang="hu-HU" dirty="0" err="1"/>
              <a:t>MapDocument</a:t>
            </a:r>
            <a:r>
              <a:rPr lang="hu-HU" dirty="0"/>
              <a:t> típusú objektum</a:t>
            </a:r>
          </a:p>
          <a:p>
            <a:pPr>
              <a:spcBef>
                <a:spcPts val="500"/>
              </a:spcBef>
            </a:pPr>
            <a:endParaRPr lang="hu-HU" sz="1800" dirty="0"/>
          </a:p>
          <a:p>
            <a:pPr>
              <a:spcBef>
                <a:spcPts val="500"/>
              </a:spcBef>
            </a:pPr>
            <a:r>
              <a:rPr lang="hu-HU" sz="1800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hu-HU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mapping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dirty="0" err="1">
                <a:solidFill>
                  <a:srgbClr val="4B69C6"/>
                </a:solidFill>
                <a:latin typeface="Courier New" panose="02070309020205020404" pitchFamily="49" charset="0"/>
              </a:rPr>
              <a:t>as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b="1" dirty="0">
                <a:solidFill>
                  <a:srgbClr val="7A3E9D"/>
                </a:solidFill>
                <a:latin typeface="Courier New" panose="02070309020205020404" pitchFamily="49" charset="0"/>
              </a:rPr>
              <a:t>mp</a:t>
            </a:r>
            <a:b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r>
              <a:rPr lang="hu-HU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b="1">
                <a:solidFill>
                  <a:srgbClr val="7A3E9D"/>
                </a:solidFill>
                <a:latin typeface="Courier New" panose="02070309020205020404" pitchFamily="49" charset="0"/>
              </a:rPr>
              <a:t>mp</a:t>
            </a:r>
            <a:r>
              <a:rPr lang="hu-HU" sz="180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sz="1800">
                <a:solidFill>
                  <a:srgbClr val="333333"/>
                </a:solidFill>
                <a:latin typeface="Courier New" panose="02070309020205020404" pitchFamily="49" charset="0"/>
              </a:rPr>
              <a:t>MapDocument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("</a:t>
            </a:r>
            <a:r>
              <a:rPr lang="hu-HU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current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csak </a:t>
            </a:r>
            <a:r>
              <a:rPr lang="hu-HU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ArcMapen</a:t>
            </a:r>
            <a:r>
              <a:rPr lang="hu-HU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belül működik, amúgy hibát dob</a:t>
            </a:r>
            <a:endParaRPr lang="hu-HU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hu-HU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mp</a:t>
            </a:r>
            <a:r>
              <a:rPr lang="hu-HU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MapDocument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hu-HU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hu-HU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env</a:t>
            </a:r>
            <a:r>
              <a:rPr lang="hu-HU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workspace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hu-HU" sz="1800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hu-HU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minta.mxd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hu-HU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pPr>
              <a:spcBef>
                <a:spcPts val="500"/>
              </a:spcBef>
            </a:pPr>
            <a:r>
              <a:rPr lang="hu-HU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type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hu-HU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hu-HU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MapDocument</a:t>
            </a:r>
            <a:r>
              <a:rPr lang="hu-HU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típusú</a:t>
            </a:r>
            <a:endParaRPr lang="hu-HU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251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Dokumentum (.</a:t>
            </a:r>
            <a:r>
              <a:rPr lang="hu-HU" dirty="0" err="1"/>
              <a:t>mxd</a:t>
            </a:r>
            <a:r>
              <a:rPr lang="hu-HU" dirty="0"/>
              <a:t>)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MapDocumentnek</a:t>
            </a:r>
            <a:r>
              <a:rPr lang="hu-HU" dirty="0"/>
              <a:t> számos tulajdonsága és néhány metódusa van: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save</a:t>
            </a:r>
            <a:r>
              <a:rPr lang="hu-HU" dirty="0"/>
              <a:t>() – mentés</a:t>
            </a:r>
          </a:p>
          <a:p>
            <a:pPr lvl="1"/>
            <a:r>
              <a:rPr lang="hu-HU" dirty="0"/>
              <a:t>.</a:t>
            </a:r>
            <a:r>
              <a:rPr lang="en-US" dirty="0" err="1"/>
              <a:t>saveACopy</a:t>
            </a:r>
            <a:r>
              <a:rPr lang="hu-HU" dirty="0"/>
              <a:t>() – mentés másként (új fájl legyen!)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title</a:t>
            </a:r>
            <a:r>
              <a:rPr lang="hu-HU" dirty="0"/>
              <a:t> – cím</a:t>
            </a:r>
          </a:p>
          <a:p>
            <a:pPr lvl="1"/>
            <a:r>
              <a:rPr lang="hu-HU" dirty="0"/>
              <a:t>.</a:t>
            </a:r>
            <a:r>
              <a:rPr lang="hu-HU" dirty="0" err="1"/>
              <a:t>author</a:t>
            </a:r>
            <a:r>
              <a:rPr lang="hu-HU" dirty="0"/>
              <a:t> – szerző</a:t>
            </a:r>
          </a:p>
          <a:p>
            <a:pPr lvl="1"/>
            <a:r>
              <a:rPr lang="hu-HU" dirty="0"/>
              <a:t>.</a:t>
            </a:r>
            <a:r>
              <a:rPr lang="en-US" dirty="0" err="1"/>
              <a:t>dateSaved</a:t>
            </a:r>
            <a:r>
              <a:rPr lang="hu-HU" dirty="0"/>
              <a:t> – utolsó módosítás dátuma</a:t>
            </a:r>
          </a:p>
          <a:p>
            <a:r>
              <a:rPr lang="hu-HU" dirty="0"/>
              <a:t>a tulajdonságok </a:t>
            </a:r>
            <a:r>
              <a:rPr lang="hu-HU" dirty="0" err="1"/>
              <a:t>ArcMapben</a:t>
            </a:r>
            <a:r>
              <a:rPr lang="hu-HU" dirty="0"/>
              <a:t> a menüből érhetőek el</a:t>
            </a:r>
          </a:p>
          <a:p>
            <a:pPr lvl="1"/>
            <a:r>
              <a:rPr lang="hu-HU" dirty="0"/>
              <a:t>File &gt; Map </a:t>
            </a:r>
            <a:r>
              <a:rPr lang="hu-HU" dirty="0" err="1"/>
              <a:t>Document</a:t>
            </a:r>
            <a:r>
              <a:rPr lang="hu-HU" dirty="0"/>
              <a:t> </a:t>
            </a:r>
            <a:r>
              <a:rPr lang="hu-HU" dirty="0" err="1"/>
              <a:t>Properties</a:t>
            </a:r>
            <a:r>
              <a:rPr lang="hu-HU" dirty="0"/>
              <a:t>…</a:t>
            </a:r>
          </a:p>
          <a:p>
            <a:r>
              <a:rPr lang="hu-HU" dirty="0"/>
              <a:t>értelemszerűen néhány tulajdonság írható (is)</a:t>
            </a:r>
          </a:p>
          <a:p>
            <a:pPr lvl="1"/>
            <a:r>
              <a:rPr lang="hu-HU" dirty="0"/>
              <a:t>míg más tulajdonságok csak olvashatóak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4014" y="1982956"/>
            <a:ext cx="2179986" cy="4110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2078" y="1982956"/>
            <a:ext cx="2742282" cy="41100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46787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Dokumentum (.</a:t>
            </a:r>
            <a:r>
              <a:rPr lang="hu-HU" dirty="0" err="1"/>
              <a:t>mxd</a:t>
            </a:r>
            <a:r>
              <a:rPr lang="hu-HU" dirty="0"/>
              <a:t>)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dokumentum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saveACopy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env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workspace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masolat.mxd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dokumentum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saveACopy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env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workspace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masolat.mxd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hibát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dob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,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mert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már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létezik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a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fájl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mp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MapDocument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env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workspace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/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masolat.mxd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title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u'Mintadokumentum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'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title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Jobb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cim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title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u'Jobb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cim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'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author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u'Bede-Fazekas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\xc1kos'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author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Gipsz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Jakab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dateSaved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2021-11-18 17:30:04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save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menti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a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módosításokat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(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felülírja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a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meglévő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fájlt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) 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hu-HU" sz="1800" dirty="0"/>
              <a:t> </a:t>
            </a:r>
          </a:p>
          <a:p>
            <a:pPr lvl="2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40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Dokumentum rétegeinek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rengeteg kattintós funkciót Pythonból is elvégezhetünk, pl.:</a:t>
            </a:r>
          </a:p>
          <a:p>
            <a:pPr lvl="1"/>
            <a:r>
              <a:rPr lang="hu-HU" dirty="0"/>
              <a:t>rétegeket ki-be kapcsolhatunk</a:t>
            </a:r>
          </a:p>
          <a:p>
            <a:pPr lvl="1"/>
            <a:r>
              <a:rPr lang="hu-HU" dirty="0"/>
              <a:t>réteget hozzáadhatunk</a:t>
            </a:r>
          </a:p>
          <a:p>
            <a:pPr lvl="1"/>
            <a:r>
              <a:rPr lang="hu-HU" dirty="0"/>
              <a:t>kiválasztott réteghez/elemhez </a:t>
            </a:r>
            <a:r>
              <a:rPr lang="hu-HU" dirty="0" err="1"/>
              <a:t>zoomolhatunk</a:t>
            </a:r>
            <a:endParaRPr lang="hu-HU" dirty="0"/>
          </a:p>
          <a:p>
            <a:pPr lvl="1"/>
            <a:r>
              <a:rPr lang="hu-HU" dirty="0"/>
              <a:t>réteg tulajdonságait (pl. színezést/</a:t>
            </a:r>
            <a:r>
              <a:rPr lang="hu-HU" dirty="0" err="1"/>
              <a:t>symbologyt</a:t>
            </a:r>
            <a:r>
              <a:rPr lang="hu-HU" dirty="0"/>
              <a:t>) módosíthatjuk</a:t>
            </a:r>
          </a:p>
          <a:p>
            <a:pPr lvl="1"/>
            <a:r>
              <a:rPr lang="hu-HU" dirty="0"/>
              <a:t>törött hivatkozásokat javíthatunk</a:t>
            </a:r>
          </a:p>
          <a:p>
            <a:r>
              <a:rPr lang="hu-HU" dirty="0"/>
              <a:t>ezek valójában teljesen jók kattintgatva is…</a:t>
            </a:r>
          </a:p>
          <a:p>
            <a:pPr lvl="1"/>
            <a:r>
              <a:rPr lang="hu-HU" dirty="0"/>
              <a:t>úgyhogy csak néhány dolgot nézünk meg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143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Dokumentum rétegeinek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arcpy.mapping</a:t>
            </a:r>
            <a:r>
              <a:rPr lang="hu-HU" dirty="0"/>
              <a:t>.</a:t>
            </a:r>
            <a:r>
              <a:rPr lang="en-US" dirty="0" err="1"/>
              <a:t>ListLayers</a:t>
            </a:r>
            <a:r>
              <a:rPr lang="en-US" dirty="0"/>
              <a:t>() </a:t>
            </a:r>
            <a:endParaRPr lang="hu-HU" dirty="0"/>
          </a:p>
          <a:p>
            <a:pPr lvl="1"/>
            <a:r>
              <a:rPr lang="hu-HU" dirty="0"/>
              <a:t>a dokumentum tartalomjegyzékében szereplő rétegeket kéri le</a:t>
            </a:r>
          </a:p>
          <a:p>
            <a:pPr lvl="1"/>
            <a:r>
              <a:rPr lang="hu-HU" dirty="0" err="1"/>
              <a:t>Layer</a:t>
            </a:r>
            <a:r>
              <a:rPr lang="hu-HU" dirty="0"/>
              <a:t> típusú objektumok listáját adja</a:t>
            </a:r>
          </a:p>
          <a:p>
            <a:endParaRPr lang="hu-HU" dirty="0"/>
          </a:p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retegek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mp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ListLayers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7A3E9D"/>
                </a:solidFill>
                <a:latin typeface="Courier New" panose="02070309020205020404" pitchFamily="49" charset="0"/>
              </a:rPr>
              <a:t>type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retegek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lista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len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retegek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5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réteget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tartalmaz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a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dokumentum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7A3E9D"/>
                </a:solidFill>
                <a:latin typeface="Courier New" panose="02070309020205020404" pitchFamily="49" charset="0"/>
              </a:rPr>
              <a:t>type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retegek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])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Layer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típusú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objektum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978" y="1422400"/>
            <a:ext cx="3367380" cy="4634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318526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Dokumentum rétegeinek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rétegnek sok tulajdonsága van</a:t>
            </a:r>
          </a:p>
          <a:p>
            <a:pPr lvl="1"/>
            <a:r>
              <a:rPr lang="hu-HU" dirty="0"/>
              <a:t>némelyik írható, mások csak olvashatóak</a:t>
            </a:r>
          </a:p>
          <a:p>
            <a:r>
              <a:rPr lang="hu-HU" dirty="0"/>
              <a:t>tulajdonságok:</a:t>
            </a:r>
          </a:p>
          <a:p>
            <a:pPr lvl="1"/>
            <a:r>
              <a:rPr lang="hu-HU" dirty="0"/>
              <a:t>név (.</a:t>
            </a:r>
            <a:r>
              <a:rPr lang="hu-HU" dirty="0" err="1"/>
              <a:t>name</a:t>
            </a:r>
            <a:r>
              <a:rPr lang="hu-HU" dirty="0"/>
              <a:t>), adatforrás (.</a:t>
            </a:r>
            <a:r>
              <a:rPr lang="hu-HU" dirty="0" err="1"/>
              <a:t>dataSource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adatforrás törött/hibás-e (</a:t>
            </a:r>
            <a:r>
              <a:rPr lang="en-US" dirty="0"/>
              <a:t>.</a:t>
            </a:r>
            <a:r>
              <a:rPr lang="en-US" dirty="0" err="1"/>
              <a:t>isBroken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réteg típusa (.</a:t>
            </a:r>
            <a:r>
              <a:rPr lang="hu-HU" dirty="0" err="1"/>
              <a:t>isFeatureLayer</a:t>
            </a:r>
            <a:r>
              <a:rPr lang="hu-HU" dirty="0"/>
              <a:t>, .</a:t>
            </a:r>
            <a:r>
              <a:rPr lang="hu-HU" dirty="0" err="1"/>
              <a:t>isRasterLayer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réteg láthatósága (.</a:t>
            </a:r>
            <a:r>
              <a:rPr lang="hu-HU" dirty="0" err="1"/>
              <a:t>visible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és még sok egyéb (pl. a jelrendszert is lekérhetjük és szerkeszthetjük)</a:t>
            </a:r>
          </a:p>
          <a:p>
            <a:endParaRPr lang="hu-HU" dirty="0"/>
          </a:p>
          <a:p>
            <a:pPr lvl="2"/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221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Dokumentum rétegeinek elérése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798778" cy="475456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for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in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retegek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A(z)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dataSource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adatforrast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megjelenito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reteg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name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nevu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reteg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: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if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isBroken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):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        </a:t>
            </a: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("\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t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nem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letezo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fajlra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mutat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(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torott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 link)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    </a:t>
            </a:r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else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: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        </a:t>
            </a:r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("\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t</a:t>
            </a:r>
            <a:r>
              <a:rPr lang="en-US" sz="1800" dirty="0" err="1">
                <a:solidFill>
                  <a:srgbClr val="448C27"/>
                </a:solidFill>
                <a:latin typeface="Courier New" panose="02070309020205020404" pitchFamily="49" charset="0"/>
              </a:rPr>
              <a:t>tokeletes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retegek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].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isFeatureLayer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igaz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retegek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].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isRasterLayer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hamis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print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retegek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].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visible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igaz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retegek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>
                <a:solidFill>
                  <a:srgbClr val="9C5D27"/>
                </a:solidFill>
                <a:latin typeface="Courier New" panose="02070309020205020404" pitchFamily="49" charset="0"/>
              </a:rPr>
              <a:t>3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].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visible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9C5D27"/>
                </a:solidFill>
                <a:latin typeface="Courier New" panose="02070309020205020404" pitchFamily="49" charset="0"/>
              </a:rPr>
              <a:t>False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elrejti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a 4.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réteget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save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menti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a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módosításokat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978" y="1422400"/>
            <a:ext cx="3367380" cy="463454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10940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Megjelenítés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nyomtatási elrendezés (</a:t>
            </a:r>
            <a:r>
              <a:rPr lang="hu-HU" dirty="0" err="1"/>
              <a:t>layout</a:t>
            </a:r>
            <a:r>
              <a:rPr lang="hu-HU" dirty="0"/>
              <a:t>) minden elemét módosíthatjuk, </a:t>
            </a:r>
            <a:r>
              <a:rPr lang="hu-HU" dirty="0" err="1"/>
              <a:t>testreszabhatjuk</a:t>
            </a:r>
            <a:endParaRPr lang="hu-HU" dirty="0"/>
          </a:p>
          <a:p>
            <a:pPr lvl="1"/>
            <a:r>
              <a:rPr lang="hu-HU" dirty="0"/>
              <a:t>de ezt is sokkal praktikusabb kézzel végezni</a:t>
            </a:r>
          </a:p>
          <a:p>
            <a:pPr lvl="1"/>
            <a:r>
              <a:rPr lang="hu-HU" dirty="0"/>
              <a:t>Pythont leginkább akkor használunk, ha sok térképet akarunk gyártani sorozatban</a:t>
            </a:r>
          </a:p>
          <a:p>
            <a:pPr lvl="1"/>
            <a:r>
              <a:rPr lang="hu-HU" dirty="0"/>
              <a:t>ezeket most nem nézzük meg, csak a nyomtatást</a:t>
            </a:r>
          </a:p>
          <a:p>
            <a:r>
              <a:rPr lang="hu-HU" dirty="0"/>
              <a:t>nyomtatási lehetőségek:</a:t>
            </a:r>
          </a:p>
          <a:p>
            <a:pPr lvl="1"/>
            <a:r>
              <a:rPr lang="hu-HU" dirty="0"/>
              <a:t>nyomtatóval: </a:t>
            </a:r>
            <a:r>
              <a:rPr lang="hu-HU" dirty="0" err="1"/>
              <a:t>arcpy</a:t>
            </a:r>
            <a:r>
              <a:rPr lang="hu-HU" dirty="0"/>
              <a:t>.</a:t>
            </a:r>
            <a:r>
              <a:rPr lang="en-US" dirty="0" err="1"/>
              <a:t>mapping.PrintMap</a:t>
            </a:r>
            <a:r>
              <a:rPr lang="hu-HU" dirty="0"/>
              <a:t>()</a:t>
            </a:r>
          </a:p>
          <a:p>
            <a:pPr lvl="1"/>
            <a:r>
              <a:rPr lang="hu-HU" dirty="0" err="1"/>
              <a:t>pdf-fájlba</a:t>
            </a:r>
            <a:r>
              <a:rPr lang="hu-HU" dirty="0"/>
              <a:t>: </a:t>
            </a:r>
            <a:r>
              <a:rPr lang="hu-HU" dirty="0" err="1"/>
              <a:t>arcpy</a:t>
            </a:r>
            <a:r>
              <a:rPr lang="hu-HU" dirty="0"/>
              <a:t>.</a:t>
            </a:r>
            <a:r>
              <a:rPr lang="en-US" dirty="0" err="1"/>
              <a:t>mapping.ExportToPDF</a:t>
            </a:r>
            <a:r>
              <a:rPr lang="hu-HU" dirty="0"/>
              <a:t>()</a:t>
            </a:r>
          </a:p>
          <a:p>
            <a:pPr lvl="1"/>
            <a:r>
              <a:rPr lang="hu-HU" dirty="0"/>
              <a:t>képfájlba: </a:t>
            </a:r>
            <a:r>
              <a:rPr lang="hu-HU" dirty="0" err="1"/>
              <a:t>arcpy</a:t>
            </a:r>
            <a:r>
              <a:rPr lang="hu-HU" dirty="0"/>
              <a:t>.</a:t>
            </a:r>
            <a:r>
              <a:rPr lang="en-US" dirty="0" err="1"/>
              <a:t>mapping.ExportToJPEG</a:t>
            </a:r>
            <a:r>
              <a:rPr lang="en-US" dirty="0"/>
              <a:t>(), </a:t>
            </a:r>
            <a:r>
              <a:rPr lang="hu-HU" dirty="0"/>
              <a:t>.</a:t>
            </a:r>
            <a:r>
              <a:rPr lang="en-US" dirty="0" err="1"/>
              <a:t>ExportToGIF</a:t>
            </a:r>
            <a:r>
              <a:rPr lang="en-US" dirty="0"/>
              <a:t>(), </a:t>
            </a:r>
            <a:r>
              <a:rPr lang="hu-HU" dirty="0"/>
              <a:t>.</a:t>
            </a:r>
            <a:r>
              <a:rPr lang="en-US" dirty="0" err="1"/>
              <a:t>ExportToBMP</a:t>
            </a:r>
            <a:r>
              <a:rPr lang="en-US" dirty="0"/>
              <a:t>() </a:t>
            </a:r>
            <a:r>
              <a:rPr lang="hu-HU" dirty="0"/>
              <a:t>stb.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80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ArcPy</a:t>
            </a:r>
            <a:r>
              <a:rPr lang="hu-HU" dirty="0"/>
              <a:t>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tetszőleges fejlesztőkörnyezet</a:t>
            </a:r>
          </a:p>
          <a:p>
            <a:pPr lvl="1"/>
            <a:r>
              <a:rPr lang="hu-HU" dirty="0"/>
              <a:t>IDLE (Python saját, egyszerű fejlesztőkörnyezete)</a:t>
            </a:r>
          </a:p>
          <a:p>
            <a:pPr lvl="1"/>
            <a:r>
              <a:rPr lang="hu-HU" dirty="0"/>
              <a:t>Visual </a:t>
            </a:r>
            <a:r>
              <a:rPr lang="hu-HU" dirty="0" err="1"/>
              <a:t>Studio</a:t>
            </a:r>
            <a:r>
              <a:rPr lang="hu-HU" dirty="0"/>
              <a:t> </a:t>
            </a:r>
            <a:r>
              <a:rPr lang="hu-HU" dirty="0" err="1"/>
              <a:t>Code</a:t>
            </a:r>
            <a:endParaRPr lang="hu-HU" dirty="0"/>
          </a:p>
          <a:p>
            <a:pPr lvl="1"/>
            <a:r>
              <a:rPr lang="hu-HU" dirty="0"/>
              <a:t>bármi egyéb</a:t>
            </a:r>
          </a:p>
          <a:p>
            <a:r>
              <a:rPr lang="hu-HU" dirty="0"/>
              <a:t>fontos, hogy a 2.7-es értelmezőt válasszuk ki!</a:t>
            </a:r>
          </a:p>
          <a:p>
            <a:pPr lvl="1"/>
            <a:r>
              <a:rPr lang="hu-HU" dirty="0"/>
              <a:t>Visual </a:t>
            </a:r>
            <a:r>
              <a:rPr lang="hu-HU" dirty="0" err="1"/>
              <a:t>Studio</a:t>
            </a:r>
            <a:r>
              <a:rPr lang="hu-HU" dirty="0"/>
              <a:t> </a:t>
            </a:r>
            <a:r>
              <a:rPr lang="hu-HU" dirty="0" err="1"/>
              <a:t>Code-ban</a:t>
            </a:r>
            <a:r>
              <a:rPr lang="hu-HU" dirty="0"/>
              <a:t> a bal alsó sarok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7045" y="4409349"/>
            <a:ext cx="4823732" cy="16790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Kép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80" y="4409350"/>
            <a:ext cx="6878089" cy="16790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llipszis 6"/>
          <p:cNvSpPr/>
          <p:nvPr/>
        </p:nvSpPr>
        <p:spPr>
          <a:xfrm>
            <a:off x="4778476" y="5614219"/>
            <a:ext cx="1424203" cy="593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85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Megjelenítés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megjelenítő ablak (keret) neve az </a:t>
            </a:r>
            <a:r>
              <a:rPr lang="hu-HU" dirty="0" err="1"/>
              <a:t>ArcMapben</a:t>
            </a:r>
            <a:r>
              <a:rPr lang="hu-HU" dirty="0"/>
              <a:t> Data </a:t>
            </a:r>
            <a:r>
              <a:rPr lang="hu-HU" dirty="0" err="1"/>
              <a:t>Frame</a:t>
            </a:r>
            <a:endParaRPr lang="hu-HU" dirty="0"/>
          </a:p>
          <a:p>
            <a:pPr lvl="1"/>
            <a:r>
              <a:rPr lang="hu-HU" dirty="0"/>
              <a:t>ezek listáját lekérhetjük az </a:t>
            </a:r>
            <a:r>
              <a:rPr lang="hu-HU" dirty="0" err="1"/>
              <a:t>arcpy</a:t>
            </a:r>
            <a:r>
              <a:rPr lang="hu-HU" dirty="0"/>
              <a:t>.</a:t>
            </a:r>
            <a:r>
              <a:rPr lang="en-US" dirty="0" err="1"/>
              <a:t>mapping.ListDataFrames</a:t>
            </a:r>
            <a:r>
              <a:rPr lang="en-US" dirty="0"/>
              <a:t>()</a:t>
            </a:r>
            <a:r>
              <a:rPr lang="hu-HU" dirty="0"/>
              <a:t> függvénnyel</a:t>
            </a:r>
          </a:p>
          <a:p>
            <a:pPr lvl="1"/>
            <a:r>
              <a:rPr lang="hu-HU" dirty="0"/>
              <a:t>a lista jellemzően egyelemű (egy megjelenítő ablak található a nyomtatási elrendezésben)</a:t>
            </a:r>
          </a:p>
          <a:p>
            <a:r>
              <a:rPr lang="hu-HU" dirty="0"/>
              <a:t>megjelenítő ablak </a:t>
            </a:r>
            <a:r>
              <a:rPr lang="hu-HU" dirty="0" err="1"/>
              <a:t>kivágatát</a:t>
            </a:r>
            <a:r>
              <a:rPr lang="hu-HU" dirty="0"/>
              <a:t> így igazíthatjuk egy kiválasztott réteg befoglaló dobozához:</a:t>
            </a:r>
          </a:p>
          <a:p>
            <a:endParaRPr lang="hu-HU" sz="1800" dirty="0">
              <a:solidFill>
                <a:srgbClr val="7A3E9D"/>
              </a:solidFill>
              <a:latin typeface="Courier New" panose="02070309020205020404" pitchFamily="49" charset="0"/>
            </a:endParaRPr>
          </a:p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megjelenitesi_ablak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mp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ListDataFrames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)[</a:t>
            </a:r>
            <a:r>
              <a:rPr lang="en-US" sz="1800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]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lekéri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az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első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(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és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egyetlen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)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ablakot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reteg_kiterjedese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retegek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[</a:t>
            </a:r>
            <a:r>
              <a:rPr lang="en-US" sz="1800" dirty="0">
                <a:solidFill>
                  <a:srgbClr val="9C5D27"/>
                </a:solidFill>
                <a:latin typeface="Courier New" panose="02070309020205020404" pitchFamily="49" charset="0"/>
              </a:rPr>
              <a:t>0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].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getExtent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lekéri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az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első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réteg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befoglaló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dobozát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megjelenitesi_ablak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extent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reteg_kiterjedese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a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réteghez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igazítja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az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ablakot</a:t>
            </a:r>
            <a:endParaRPr lang="hu-HU" sz="1800" dirty="0"/>
          </a:p>
          <a:p>
            <a:r>
              <a:rPr lang="hu-HU" dirty="0"/>
              <a:t>lényegileg olyan, mintha a "Zoom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"</a:t>
            </a:r>
            <a:r>
              <a:rPr lang="hu-HU" dirty="0" err="1"/>
              <a:t>-re</a:t>
            </a:r>
            <a:r>
              <a:rPr lang="hu-HU" dirty="0"/>
              <a:t> kattintottunk volna…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90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Megjelenítés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900387" cy="4754563"/>
          </a:xfrm>
        </p:spPr>
        <p:txBody>
          <a:bodyPr/>
          <a:lstStyle/>
          <a:p>
            <a:r>
              <a:rPr lang="hu-HU" dirty="0"/>
              <a:t>mentsük </a:t>
            </a:r>
            <a:r>
              <a:rPr lang="hu-HU" dirty="0" err="1"/>
              <a:t>pdf-ként</a:t>
            </a:r>
            <a:r>
              <a:rPr lang="hu-HU" dirty="0"/>
              <a:t> és különböző képformátumokban!</a:t>
            </a:r>
          </a:p>
          <a:p>
            <a:endParaRPr lang="hu-HU" dirty="0"/>
          </a:p>
          <a:p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mp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ExportToPDF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map_document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out_pdf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exportalt.pdf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mp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ExportToJPEG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map_document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out_jpeg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exportalt.jpg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mp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ExportToGIF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map_document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A3E9D"/>
                </a:solidFill>
                <a:latin typeface="Courier New" panose="02070309020205020404" pitchFamily="49" charset="0"/>
              </a:rPr>
              <a:t>dokumentum2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,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out_gif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exportalt.gif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en-US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8587" y="1422400"/>
            <a:ext cx="3285773" cy="4643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3088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20. </a:t>
            </a:r>
            <a:r>
              <a:rPr lang="hu-HU" dirty="0"/>
              <a:t>feladat – dokumentum és megjelenítés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olvasd be az </a:t>
            </a:r>
            <a:r>
              <a:rPr lang="hu-HU" dirty="0" err="1"/>
              <a:t>ArcPy</a:t>
            </a:r>
            <a:r>
              <a:rPr lang="hu-HU" dirty="0"/>
              <a:t> munkamappájában található </a:t>
            </a:r>
            <a:r>
              <a:rPr lang="hu-HU" dirty="0" err="1"/>
              <a:t>masolat.mxd</a:t>
            </a:r>
            <a:r>
              <a:rPr lang="hu-HU" dirty="0"/>
              <a:t> dokumentumot, és mentsd másként masolat2.mxd néven</a:t>
            </a:r>
          </a:p>
          <a:p>
            <a:pPr lvl="1"/>
            <a:r>
              <a:rPr lang="hu-HU" dirty="0"/>
              <a:t>beszédes szöveges üzenetben írd ki a szerzőt, a címet és az utolsó módosítás dátumát</a:t>
            </a:r>
          </a:p>
          <a:p>
            <a:pPr lvl="1"/>
            <a:r>
              <a:rPr lang="hu-HU" dirty="0"/>
              <a:t>ha a dokumentum összefoglalója (.</a:t>
            </a:r>
            <a:r>
              <a:rPr lang="hu-HU" dirty="0" err="1"/>
              <a:t>summary</a:t>
            </a:r>
            <a:r>
              <a:rPr lang="hu-HU" dirty="0"/>
              <a:t> tulajdonság) üres (0 hosszúságú szöveg)</a:t>
            </a:r>
          </a:p>
          <a:p>
            <a:pPr lvl="1"/>
            <a:r>
              <a:rPr lang="hu-HU" dirty="0"/>
              <a:t>akkor módosítsd az összefoglalót (1-2 rövid, ékezetes betűk nélküli mondattal)</a:t>
            </a:r>
          </a:p>
          <a:p>
            <a:r>
              <a:rPr lang="hu-HU" dirty="0"/>
              <a:t>lépkedj végig a dokumentum rétegein</a:t>
            </a:r>
          </a:p>
          <a:p>
            <a:pPr lvl="1"/>
            <a:r>
              <a:rPr lang="hu-HU" dirty="0"/>
              <a:t>minden rétegnek írd ki a nevét</a:t>
            </a:r>
          </a:p>
          <a:p>
            <a:pPr lvl="1"/>
            <a:r>
              <a:rPr lang="hu-HU" dirty="0"/>
              <a:t>ha a réteg vektoros (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), tedd láthatóvá</a:t>
            </a:r>
          </a:p>
          <a:p>
            <a:pPr lvl="1"/>
            <a:r>
              <a:rPr lang="hu-HU" dirty="0"/>
              <a:t>ha vektoros (</a:t>
            </a:r>
            <a:r>
              <a:rPr lang="hu-HU" dirty="0" err="1"/>
              <a:t>Vector</a:t>
            </a:r>
            <a:r>
              <a:rPr lang="hu-HU" dirty="0"/>
              <a:t> </a:t>
            </a:r>
            <a:r>
              <a:rPr lang="hu-HU" dirty="0" err="1"/>
              <a:t>Layer</a:t>
            </a:r>
            <a:r>
              <a:rPr lang="hu-HU" dirty="0"/>
              <a:t>), rejtsd el</a:t>
            </a:r>
          </a:p>
          <a:p>
            <a:pPr lvl="1"/>
            <a:r>
              <a:rPr lang="hu-HU" dirty="0"/>
              <a:t>egyébként írd ki, hogy nem tudod, mit kell evvel a rétegtípussal kezdeni</a:t>
            </a:r>
          </a:p>
          <a:p>
            <a:r>
              <a:rPr lang="hu-HU" dirty="0"/>
              <a:t>mentsd a módosításokat a dokumentumba</a:t>
            </a:r>
          </a:p>
          <a:p>
            <a:r>
              <a:rPr lang="hu-HU" dirty="0"/>
              <a:t>mentsd/jelenítsd meg a térképet egy </a:t>
            </a:r>
            <a:r>
              <a:rPr lang="hu-HU"/>
              <a:t>JPG-képfájlba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516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ArcPy</a:t>
            </a:r>
            <a:r>
              <a:rPr lang="hu-HU" dirty="0"/>
              <a:t>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017579" cy="4754563"/>
          </a:xfrm>
        </p:spPr>
        <p:txBody>
          <a:bodyPr/>
          <a:lstStyle/>
          <a:p>
            <a:r>
              <a:rPr lang="hu-HU" dirty="0" err="1"/>
              <a:t>ArcMap</a:t>
            </a:r>
            <a:r>
              <a:rPr lang="hu-HU" dirty="0"/>
              <a:t> Python-ablaka</a:t>
            </a:r>
          </a:p>
          <a:p>
            <a:pPr lvl="1"/>
            <a:r>
              <a:rPr lang="hu-HU" dirty="0" err="1"/>
              <a:t>ArcMapbe</a:t>
            </a:r>
            <a:r>
              <a:rPr lang="hu-HU" dirty="0"/>
              <a:t> épített egyszerű fejlesztőkörnyezet</a:t>
            </a:r>
          </a:p>
          <a:p>
            <a:pPr lvl="1"/>
            <a:r>
              <a:rPr lang="hu-HU" dirty="0"/>
              <a:t>egyszerűbb </a:t>
            </a:r>
            <a:r>
              <a:rPr lang="hu-HU" dirty="0" err="1"/>
              <a:t>szkripteket</a:t>
            </a:r>
            <a:r>
              <a:rPr lang="hu-HU" dirty="0"/>
              <a:t> itt szoktak írni</a:t>
            </a:r>
          </a:p>
          <a:p>
            <a:pPr lvl="1"/>
            <a:r>
              <a:rPr lang="hu-HU" dirty="0"/>
              <a:t>Standard eszköztár Python nevű gombjával (vagy: </a:t>
            </a:r>
            <a:r>
              <a:rPr lang="hu-HU" dirty="0" err="1"/>
              <a:t>Geoprocessing</a:t>
            </a:r>
            <a:r>
              <a:rPr lang="hu-HU" dirty="0"/>
              <a:t> &gt; Python menüelemmel) tudjuk megnyitni</a:t>
            </a:r>
          </a:p>
          <a:p>
            <a:pPr lvl="1"/>
            <a:r>
              <a:rPr lang="hu-HU" dirty="0"/>
              <a:t>lebegő ablak, vagy rögzíthetjük is oldalt/alul</a:t>
            </a:r>
          </a:p>
          <a:p>
            <a:r>
              <a:rPr lang="hu-HU" dirty="0"/>
              <a:t>innentől VS </a:t>
            </a:r>
            <a:r>
              <a:rPr lang="hu-HU" dirty="0" err="1"/>
              <a:t>Code-ban</a:t>
            </a:r>
            <a:r>
              <a:rPr lang="hu-HU" dirty="0"/>
              <a:t> dolgozunk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5779" y="1422399"/>
            <a:ext cx="7157545" cy="46745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llipszis 6"/>
          <p:cNvSpPr/>
          <p:nvPr/>
        </p:nvSpPr>
        <p:spPr>
          <a:xfrm>
            <a:off x="8602592" y="1702677"/>
            <a:ext cx="541532" cy="4729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67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ArcPy</a:t>
            </a:r>
            <a:r>
              <a:rPr lang="hu-HU" dirty="0"/>
              <a:t>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csomag betöltése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ArcMap</a:t>
            </a:r>
            <a:r>
              <a:rPr lang="hu-HU" dirty="0"/>
              <a:t> Python-ablakában is kötelező</a:t>
            </a:r>
          </a:p>
          <a:p>
            <a:pPr lvl="1"/>
            <a:r>
              <a:rPr lang="hu-HU" dirty="0" err="1"/>
              <a:t>ArcMapben</a:t>
            </a:r>
            <a:r>
              <a:rPr lang="hu-HU" dirty="0"/>
              <a:t> gyorsan, külső fejlesztőkörnyezetekben lassan</a:t>
            </a:r>
            <a:br>
              <a:rPr lang="hu-HU" dirty="0"/>
            </a:br>
            <a:r>
              <a:rPr lang="hu-HU" dirty="0"/>
              <a:t>töltődik be</a:t>
            </a:r>
          </a:p>
          <a:p>
            <a:endParaRPr lang="hu-HU" dirty="0"/>
          </a:p>
          <a:p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en-US" dirty="0"/>
          </a:p>
          <a:p>
            <a:r>
              <a:rPr lang="hu-HU" dirty="0"/>
              <a:t>az első </a:t>
            </a:r>
            <a:r>
              <a:rPr lang="hu-HU" dirty="0" err="1"/>
              <a:t>arcpy-os</a:t>
            </a:r>
            <a:r>
              <a:rPr lang="hu-HU" dirty="0"/>
              <a:t> parancs is lassan szokott lefutni</a:t>
            </a:r>
          </a:p>
          <a:p>
            <a:r>
              <a:rPr lang="hu-HU" dirty="0"/>
              <a:t>de összességében az </a:t>
            </a:r>
            <a:r>
              <a:rPr lang="hu-HU" dirty="0" err="1"/>
              <a:t>ArcMap-ból</a:t>
            </a:r>
            <a:r>
              <a:rPr lang="hu-HU" dirty="0"/>
              <a:t> hívott </a:t>
            </a:r>
            <a:r>
              <a:rPr lang="hu-HU" dirty="0" err="1"/>
              <a:t>szkriptnél</a:t>
            </a:r>
            <a:r>
              <a:rPr lang="hu-HU" dirty="0"/>
              <a:t> sokkal gyorsabb az attól függetlenül (pl. VS </a:t>
            </a:r>
            <a:r>
              <a:rPr lang="hu-HU" dirty="0" err="1"/>
              <a:t>Code-ból</a:t>
            </a:r>
            <a:r>
              <a:rPr lang="hu-HU" dirty="0"/>
              <a:t>) meghívott </a:t>
            </a:r>
            <a:r>
              <a:rPr lang="hu-HU" dirty="0" err="1"/>
              <a:t>szkript</a:t>
            </a:r>
            <a:r>
              <a:rPr lang="hu-HU" dirty="0"/>
              <a:t>!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ArcMap</a:t>
            </a:r>
            <a:r>
              <a:rPr lang="hu-HU" dirty="0"/>
              <a:t> mindenfélét eltárol, frissítgeti a képernyőt stb.</a:t>
            </a:r>
          </a:p>
          <a:p>
            <a:pPr lvl="1"/>
            <a:r>
              <a:rPr lang="hu-HU" dirty="0"/>
              <a:t>ami teljesen fölösleges és időt rabló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9536" y="1422400"/>
            <a:ext cx="3250790" cy="207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0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Környezet beállítása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10911840" cy="4754563"/>
          </a:xfrm>
        </p:spPr>
        <p:txBody>
          <a:bodyPr/>
          <a:lstStyle/>
          <a:p>
            <a:r>
              <a:rPr lang="hu-HU" dirty="0"/>
              <a:t>munkamappa lekérése/beállítása</a:t>
            </a:r>
          </a:p>
          <a:p>
            <a:pPr lvl="1"/>
            <a:r>
              <a:rPr lang="en-US" dirty="0" err="1"/>
              <a:t>arcpy.env.workspace</a:t>
            </a:r>
            <a:endParaRPr lang="en-US" dirty="0"/>
          </a:p>
          <a:p>
            <a:pPr lvl="1"/>
            <a:r>
              <a:rPr lang="hu-HU" dirty="0"/>
              <a:t>arra a mappára mutasson, ahol az adataink (.</a:t>
            </a:r>
            <a:r>
              <a:rPr lang="hu-HU" dirty="0" err="1"/>
              <a:t>shp</a:t>
            </a:r>
            <a:r>
              <a:rPr lang="hu-HU" dirty="0"/>
              <a:t>, .</a:t>
            </a:r>
            <a:r>
              <a:rPr lang="hu-HU" dirty="0" err="1"/>
              <a:t>tif</a:t>
            </a:r>
            <a:r>
              <a:rPr lang="hu-HU" dirty="0"/>
              <a:t>) vannak</a:t>
            </a:r>
          </a:p>
          <a:p>
            <a:pPr lvl="1"/>
            <a:r>
              <a:rPr lang="hu-HU" dirty="0"/>
              <a:t>az elérési út ne tartalmazzon speciális karaktereket, ékezetes betűket stb.</a:t>
            </a:r>
          </a:p>
          <a:p>
            <a:pPr lvl="1"/>
            <a:r>
              <a:rPr lang="hu-HU" dirty="0"/>
              <a:t>különben "</a:t>
            </a:r>
            <a:r>
              <a:rPr lang="en-US" dirty="0" err="1"/>
              <a:t>UnicodeEncodeError</a:t>
            </a:r>
            <a:r>
              <a:rPr lang="en-US" dirty="0"/>
              <a:t>: '</a:t>
            </a:r>
            <a:r>
              <a:rPr lang="en-US" dirty="0" err="1"/>
              <a:t>ascii</a:t>
            </a:r>
            <a:r>
              <a:rPr lang="en-US" dirty="0"/>
              <a:t>' codec can't encode character [...]</a:t>
            </a:r>
            <a:r>
              <a:rPr lang="hu-HU" dirty="0"/>
              <a:t>" típusú hibákat kaphatunk (ez a Python 2.7 elavultsága miatt van)</a:t>
            </a:r>
          </a:p>
          <a:p>
            <a:endParaRPr lang="hu-HU" sz="1800" dirty="0">
              <a:solidFill>
                <a:srgbClr val="4B69C6"/>
              </a:solidFill>
              <a:latin typeface="Courier New" panose="02070309020205020404" pitchFamily="49" charset="0"/>
            </a:endParaRPr>
          </a:p>
          <a:p>
            <a:r>
              <a:rPr lang="hu-HU" sz="1800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os</a:t>
            </a:r>
            <a:endParaRPr lang="hu-HU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hu-HU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python</a:t>
            </a:r>
            <a:r>
              <a:rPr lang="hu-HU" sz="1800" dirty="0">
                <a:solidFill>
                  <a:srgbClr val="7A3E9D"/>
                </a:solidFill>
                <a:latin typeface="Courier New" panose="02070309020205020404" pitchFamily="49" charset="0"/>
              </a:rPr>
              <a:t>_munkamappa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os</a:t>
            </a:r>
            <a:r>
              <a:rPr lang="hu-HU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sz="1800" b="1" dirty="0" err="1">
                <a:solidFill>
                  <a:srgbClr val="AA3731"/>
                </a:solidFill>
                <a:latin typeface="Courier New" panose="02070309020205020404" pitchFamily="49" charset="0"/>
              </a:rPr>
              <a:t>getcwd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()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az a mappa, ahol éppen fut a </a:t>
            </a:r>
            <a:r>
              <a:rPr lang="hu-HU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python-szkript</a:t>
            </a:r>
            <a:endParaRPr lang="hu-HU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hu-HU" sz="1800" dirty="0">
                <a:solidFill>
                  <a:srgbClr val="7A3E9D"/>
                </a:solidFill>
                <a:latin typeface="Courier New" panose="02070309020205020404" pitchFamily="49" charset="0"/>
              </a:rPr>
              <a:t>adatok_</a:t>
            </a:r>
            <a:r>
              <a:rPr lang="hu-HU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mappaja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python</a:t>
            </a:r>
            <a:r>
              <a:rPr lang="hu-HU" sz="1800" dirty="0">
                <a:solidFill>
                  <a:srgbClr val="7A3E9D"/>
                </a:solidFill>
                <a:latin typeface="Courier New" panose="02070309020205020404" pitchFamily="49" charset="0"/>
              </a:rPr>
              <a:t>_munkamappa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+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r>
              <a:rPr lang="hu-HU" sz="1800" dirty="0">
                <a:solidFill>
                  <a:srgbClr val="448C27"/>
                </a:solidFill>
                <a:latin typeface="Courier New" panose="02070309020205020404" pitchFamily="49" charset="0"/>
              </a:rPr>
              <a:t>/adatok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</a:t>
            </a:r>
            <a:endParaRPr lang="hu-HU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hu-HU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hu-HU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env</a:t>
            </a:r>
            <a:r>
              <a:rPr lang="hu-HU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workspace</a:t>
            </a:r>
            <a:endParaRPr lang="hu-HU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hu-HU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arcpy</a:t>
            </a:r>
            <a:r>
              <a:rPr lang="hu-HU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env</a:t>
            </a:r>
            <a:r>
              <a:rPr lang="hu-HU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hu-HU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workspace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dirty="0">
                <a:solidFill>
                  <a:srgbClr val="777777"/>
                </a:solidFill>
                <a:latin typeface="Courier New" panose="02070309020205020404" pitchFamily="49" charset="0"/>
              </a:rPr>
              <a:t>=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dirty="0">
                <a:solidFill>
                  <a:srgbClr val="7A3E9D"/>
                </a:solidFill>
                <a:latin typeface="Courier New" panose="02070309020205020404" pitchFamily="49" charset="0"/>
              </a:rPr>
              <a:t>adatok_</a:t>
            </a:r>
            <a:r>
              <a:rPr lang="hu-HU" sz="1800" dirty="0" err="1">
                <a:solidFill>
                  <a:srgbClr val="7A3E9D"/>
                </a:solidFill>
                <a:latin typeface="Courier New" panose="02070309020205020404" pitchFamily="49" charset="0"/>
              </a:rPr>
              <a:t>mappaja</a:t>
            </a:r>
            <a: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hu-HU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Az elérési út ne tartalmazzon speciális karaktereket, ékezetes betűket stb.!</a:t>
            </a:r>
            <a:endParaRPr lang="hu-HU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br>
              <a:rPr lang="hu-HU" sz="1800" dirty="0">
                <a:solidFill>
                  <a:srgbClr val="333333"/>
                </a:solidFill>
                <a:latin typeface="Courier New" panose="02070309020205020404" pitchFamily="49" charset="0"/>
              </a:rPr>
            </a:br>
            <a:endParaRPr lang="hu-HU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78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Környezet beállítása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</a:t>
            </a:r>
            <a:r>
              <a:rPr lang="en-US" dirty="0"/>
              <a:t>a </a:t>
            </a:r>
            <a:r>
              <a:rPr lang="en-US" dirty="0" err="1"/>
              <a:t>muszáj</a:t>
            </a:r>
            <a:r>
              <a:rPr lang="en-US" dirty="0"/>
              <a:t> </a:t>
            </a:r>
            <a:r>
              <a:rPr lang="en-US" dirty="0" err="1"/>
              <a:t>ékezetes</a:t>
            </a:r>
            <a:r>
              <a:rPr lang="en-US" dirty="0"/>
              <a:t> </a:t>
            </a:r>
            <a:r>
              <a:rPr lang="en-US" dirty="0" err="1"/>
              <a:t>elérési</a:t>
            </a:r>
            <a:r>
              <a:rPr lang="en-US" dirty="0"/>
              <a:t> </a:t>
            </a:r>
            <a:r>
              <a:rPr lang="en-US" dirty="0" err="1"/>
              <a:t>utat</a:t>
            </a:r>
            <a:r>
              <a:rPr lang="en-US" dirty="0"/>
              <a:t> </a:t>
            </a:r>
            <a:r>
              <a:rPr lang="en-US" dirty="0" err="1"/>
              <a:t>használni</a:t>
            </a:r>
            <a:endParaRPr lang="hu-HU" dirty="0"/>
          </a:p>
          <a:p>
            <a:pPr lvl="1"/>
            <a:r>
              <a:rPr lang="en-US" dirty="0" err="1"/>
              <a:t>akkor</a:t>
            </a:r>
            <a:r>
              <a:rPr lang="en-US" dirty="0"/>
              <a:t> </a:t>
            </a:r>
            <a:r>
              <a:rPr lang="en-US" dirty="0" err="1"/>
              <a:t>alternatív</a:t>
            </a:r>
            <a:r>
              <a:rPr lang="en-US" dirty="0"/>
              <a:t> </a:t>
            </a:r>
            <a:r>
              <a:rPr lang="en-US" dirty="0" err="1"/>
              <a:t>megoldás</a:t>
            </a:r>
            <a:r>
              <a:rPr lang="hu-HU" dirty="0"/>
              <a:t> az alábbi</a:t>
            </a:r>
          </a:p>
          <a:p>
            <a:pPr lvl="1"/>
            <a:r>
              <a:rPr lang="hu-HU" dirty="0"/>
              <a:t>de </a:t>
            </a:r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javaslom</a:t>
            </a:r>
            <a:r>
              <a:rPr lang="hu-HU" dirty="0"/>
              <a:t>!</a:t>
            </a:r>
          </a:p>
          <a:p>
            <a:pPr lvl="2"/>
            <a:endParaRPr lang="hu-HU" dirty="0"/>
          </a:p>
          <a:p>
            <a:r>
              <a:rPr lang="en-US" sz="1800" dirty="0">
                <a:solidFill>
                  <a:srgbClr val="4B69C6"/>
                </a:solidFill>
                <a:latin typeface="Courier New" panose="02070309020205020404" pitchFamily="49" charset="0"/>
              </a:rPr>
              <a:t>import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b="1" dirty="0">
                <a:solidFill>
                  <a:srgbClr val="7A3E9D"/>
                </a:solidFill>
                <a:latin typeface="Courier New" panose="02070309020205020404" pitchFamily="49" charset="0"/>
              </a:rPr>
              <a:t>sys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>
                <a:solidFill>
                  <a:srgbClr val="AA3731"/>
                </a:solidFill>
                <a:latin typeface="Courier New" panose="02070309020205020404" pitchFamily="49" charset="0"/>
              </a:rPr>
              <a:t>reload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</a:t>
            </a:r>
            <a:r>
              <a:rPr lang="en-US" sz="1800" b="1" dirty="0">
                <a:solidFill>
                  <a:srgbClr val="7A3E9D"/>
                </a:solidFill>
                <a:latin typeface="Courier New" panose="02070309020205020404" pitchFamily="49" charset="0"/>
              </a:rPr>
              <a:t>sys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)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r>
              <a:rPr lang="en-US" sz="1800" b="1" dirty="0" err="1">
                <a:solidFill>
                  <a:srgbClr val="7A3E9D"/>
                </a:solidFill>
                <a:latin typeface="Courier New" panose="02070309020205020404" pitchFamily="49" charset="0"/>
              </a:rPr>
              <a:t>sys</a:t>
            </a:r>
            <a:r>
              <a:rPr lang="en-US" sz="1800" dirty="0" err="1">
                <a:solidFill>
                  <a:srgbClr val="777777"/>
                </a:solidFill>
                <a:latin typeface="Courier New" panose="02070309020205020404" pitchFamily="49" charset="0"/>
              </a:rPr>
              <a:t>.</a:t>
            </a:r>
            <a:r>
              <a:rPr lang="en-US" sz="1800" dirty="0" err="1">
                <a:solidFill>
                  <a:srgbClr val="333333"/>
                </a:solidFill>
                <a:latin typeface="Courier New" panose="02070309020205020404" pitchFamily="49" charset="0"/>
              </a:rPr>
              <a:t>setdefaultencoding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("</a:t>
            </a:r>
            <a:r>
              <a:rPr lang="en-US" sz="1800" dirty="0">
                <a:solidFill>
                  <a:srgbClr val="448C27"/>
                </a:solidFill>
                <a:latin typeface="Courier New" panose="02070309020205020404" pitchFamily="49" charset="0"/>
              </a:rPr>
              <a:t>utf8</a:t>
            </a:r>
            <a:r>
              <a:rPr lang="en-US" sz="1800" dirty="0">
                <a:solidFill>
                  <a:srgbClr val="777777"/>
                </a:solidFill>
                <a:latin typeface="Courier New" panose="02070309020205020404" pitchFamily="49" charset="0"/>
              </a:rPr>
              <a:t>")</a:t>
            </a:r>
            <a:r>
              <a:rPr lang="en-US" sz="1800" dirty="0">
                <a:solidFill>
                  <a:srgbClr val="333333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#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átállítja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a Python 2.7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alapértelmezett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karakterkódolását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"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ascii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"-</a:t>
            </a:r>
            <a:r>
              <a:rPr lang="en-US" sz="1800" i="1" dirty="0" err="1">
                <a:solidFill>
                  <a:srgbClr val="AAAAAA"/>
                </a:solidFill>
                <a:latin typeface="Courier New" panose="02070309020205020404" pitchFamily="49" charset="0"/>
              </a:rPr>
              <a:t>ről</a:t>
            </a:r>
            <a:r>
              <a:rPr lang="en-US" sz="1800" i="1" dirty="0">
                <a:solidFill>
                  <a:srgbClr val="AAAAAA"/>
                </a:solidFill>
                <a:latin typeface="Courier New" panose="02070309020205020404" pitchFamily="49" charset="0"/>
              </a:rPr>
              <a:t> "utf8"-ra</a:t>
            </a:r>
            <a:endParaRPr lang="en-US" sz="1800" dirty="0">
              <a:solidFill>
                <a:srgbClr val="333333"/>
              </a:solidFill>
              <a:latin typeface="Courier New" panose="02070309020205020404" pitchFamily="49" charset="0"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63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Környezet beállítása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arcpy.env</a:t>
            </a:r>
            <a:r>
              <a:rPr lang="hu-HU" dirty="0"/>
              <a:t> segítségével számos egyéb környezeti változót kérhetünk le és módosíthatunk</a:t>
            </a:r>
          </a:p>
          <a:p>
            <a:pPr lvl="1"/>
            <a:r>
              <a:rPr lang="hu-HU" dirty="0"/>
              <a:t>most csak a munkamappát mutatom be</a:t>
            </a:r>
          </a:p>
          <a:p>
            <a:pPr lvl="1"/>
            <a:r>
              <a:rPr lang="hu-HU" dirty="0"/>
              <a:t>esetleg még az </a:t>
            </a:r>
            <a:r>
              <a:rPr lang="en-US" dirty="0" err="1"/>
              <a:t>arcpy.env.overwriteOutput</a:t>
            </a:r>
            <a:r>
              <a:rPr lang="hu-HU" dirty="0"/>
              <a:t> lehet hasznos</a:t>
            </a:r>
          </a:p>
          <a:p>
            <a:r>
              <a:rPr lang="hu-HU" dirty="0"/>
              <a:t>ezek ugyanazon jellemzők, amit </a:t>
            </a:r>
            <a:r>
              <a:rPr lang="hu-HU" dirty="0" err="1"/>
              <a:t>ArcMap-ben</a:t>
            </a:r>
            <a:r>
              <a:rPr lang="hu-HU" dirty="0"/>
              <a:t> a menüből (</a:t>
            </a:r>
            <a:r>
              <a:rPr lang="hu-HU" dirty="0" err="1"/>
              <a:t>Geoprocessing</a:t>
            </a:r>
            <a:r>
              <a:rPr lang="hu-HU" dirty="0"/>
              <a:t> &gt; </a:t>
            </a:r>
            <a:r>
              <a:rPr lang="hu-HU" dirty="0" err="1"/>
              <a:t>Environments</a:t>
            </a:r>
            <a:r>
              <a:rPr lang="hu-HU" dirty="0"/>
              <a:t>…) is elérünk</a:t>
            </a:r>
          </a:p>
          <a:p>
            <a:r>
              <a:rPr lang="hu-HU" dirty="0"/>
              <a:t>hierarchia</a:t>
            </a:r>
          </a:p>
          <a:p>
            <a:pPr lvl="1"/>
            <a:r>
              <a:rPr lang="hu-HU" dirty="0"/>
              <a:t>eszközfuttatáskor felülírhatjuk a környezeti</a:t>
            </a:r>
            <a:br>
              <a:rPr lang="hu-HU" dirty="0"/>
            </a:br>
            <a:r>
              <a:rPr lang="hu-HU" dirty="0"/>
              <a:t>beállításokat</a:t>
            </a:r>
          </a:p>
          <a:p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3875" y="3128962"/>
            <a:ext cx="2886675" cy="29870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67550" y="3128962"/>
            <a:ext cx="1859280" cy="2987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7631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Függvények használata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</a:t>
            </a:r>
            <a:r>
              <a:rPr lang="hu-HU" dirty="0" err="1"/>
              <a:t>ArcPy</a:t>
            </a:r>
            <a:r>
              <a:rPr lang="hu-HU" dirty="0"/>
              <a:t> függvényeinek neve:</a:t>
            </a:r>
          </a:p>
          <a:p>
            <a:pPr lvl="1"/>
            <a:r>
              <a:rPr lang="hu-HU" dirty="0"/>
              <a:t>nagybetűvel kezdődnek</a:t>
            </a:r>
          </a:p>
          <a:p>
            <a:pPr lvl="1"/>
            <a:r>
              <a:rPr lang="hu-HU" dirty="0"/>
              <a:t>sokszor végződnek _</a:t>
            </a:r>
            <a:r>
              <a:rPr lang="hu-HU" dirty="0" err="1"/>
              <a:t>analysis</a:t>
            </a:r>
            <a:r>
              <a:rPr lang="hu-HU" dirty="0"/>
              <a:t>, _management, _</a:t>
            </a:r>
            <a:r>
              <a:rPr lang="hu-HU" dirty="0" err="1"/>
              <a:t>stats</a:t>
            </a:r>
            <a:r>
              <a:rPr lang="hu-HU" dirty="0"/>
              <a:t> stb. módon</a:t>
            </a:r>
          </a:p>
          <a:p>
            <a:r>
              <a:rPr lang="hu-HU" dirty="0"/>
              <a:t>a legtöbb függvény valójában eszköz (</a:t>
            </a:r>
            <a:r>
              <a:rPr lang="hu-HU" dirty="0" err="1"/>
              <a:t>Tool</a:t>
            </a:r>
            <a:r>
              <a:rPr lang="hu-HU" dirty="0"/>
              <a:t>) egy eszköztárban (</a:t>
            </a:r>
            <a:r>
              <a:rPr lang="hu-HU" dirty="0" err="1"/>
              <a:t>Toolbox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több, ugyanolyan nevű eszköz létezik (pl. </a:t>
            </a:r>
            <a:r>
              <a:rPr lang="hu-HU" dirty="0" err="1"/>
              <a:t>Clip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függvényként Pythonból hívva tudnunk kell, melyik eszköztár</a:t>
            </a:r>
            <a:br>
              <a:rPr lang="hu-HU" dirty="0"/>
            </a:br>
            <a:r>
              <a:rPr lang="hu-HU" dirty="0"/>
              <a:t>elemére van szükségünk</a:t>
            </a:r>
          </a:p>
          <a:p>
            <a:r>
              <a:rPr lang="hu-HU" dirty="0"/>
              <a:t>két lehetőségünk van a függvény meghívására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arcpy</a:t>
            </a:r>
            <a:r>
              <a:rPr lang="hu-HU" dirty="0"/>
              <a:t> egy modulján keresztül (pl. </a:t>
            </a:r>
            <a:r>
              <a:rPr lang="en-US" dirty="0" err="1"/>
              <a:t>arcpy.analysis.Clip</a:t>
            </a:r>
            <a:r>
              <a:rPr lang="hu-HU" dirty="0"/>
              <a:t>())</a:t>
            </a:r>
          </a:p>
          <a:p>
            <a:pPr lvl="1"/>
            <a:r>
              <a:rPr lang="hu-HU" dirty="0"/>
              <a:t>az </a:t>
            </a:r>
            <a:r>
              <a:rPr lang="hu-HU" dirty="0" err="1"/>
              <a:t>arcpyból</a:t>
            </a:r>
            <a:r>
              <a:rPr lang="hu-HU" dirty="0"/>
              <a:t> közvetlenül, </a:t>
            </a:r>
            <a:r>
              <a:rPr lang="hu-HU" dirty="0" err="1"/>
              <a:t>aliast</a:t>
            </a:r>
            <a:r>
              <a:rPr lang="hu-HU" dirty="0"/>
              <a:t> használva (pl.  </a:t>
            </a:r>
            <a:r>
              <a:rPr lang="en-US" dirty="0" err="1"/>
              <a:t>arcpy.Clip</a:t>
            </a:r>
            <a:r>
              <a:rPr lang="hu-HU" dirty="0"/>
              <a:t>_</a:t>
            </a:r>
            <a:r>
              <a:rPr lang="hu-HU" dirty="0" err="1"/>
              <a:t>analysis</a:t>
            </a:r>
            <a:r>
              <a:rPr lang="hu-HU" dirty="0"/>
              <a:t>())</a:t>
            </a:r>
          </a:p>
          <a:p>
            <a:pPr lvl="1"/>
            <a:r>
              <a:rPr lang="hu-HU" dirty="0"/>
              <a:t>a kettő egyenértékű (ugyanúgy működik, ugyanaz a paraméterezése)</a:t>
            </a:r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17:51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6840" y="209732"/>
            <a:ext cx="3013710" cy="264941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6840" y="3020277"/>
            <a:ext cx="3013710" cy="1618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54671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5139</TotalTime>
  <Words>2472</Words>
  <Application>Microsoft Office PowerPoint</Application>
  <PresentationFormat>Szélesvásznú</PresentationFormat>
  <Paragraphs>352</Paragraphs>
  <Slides>33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8" baseType="lpstr">
      <vt:lpstr>Arial</vt:lpstr>
      <vt:lpstr>Arial Narrow</vt:lpstr>
      <vt:lpstr>Calibri</vt:lpstr>
      <vt:lpstr>Courier New</vt:lpstr>
      <vt:lpstr>Office-téma</vt:lpstr>
      <vt:lpstr>arcpy 1</vt:lpstr>
      <vt:lpstr>ArcPy használata</vt:lpstr>
      <vt:lpstr>ArcPy használata</vt:lpstr>
      <vt:lpstr>ArcPy használata</vt:lpstr>
      <vt:lpstr>ArcPy használata</vt:lpstr>
      <vt:lpstr>Környezet beállítása</vt:lpstr>
      <vt:lpstr>Környezet beállítása</vt:lpstr>
      <vt:lpstr>Környezet beállítása</vt:lpstr>
      <vt:lpstr>Függvények használata</vt:lpstr>
      <vt:lpstr>Függvények használata</vt:lpstr>
      <vt:lpstr>Függvények használata</vt:lpstr>
      <vt:lpstr>Függvények használata</vt:lpstr>
      <vt:lpstr>Nem eszközt leíró függvények</vt:lpstr>
      <vt:lpstr>Fájlok és mezők kezelése</vt:lpstr>
      <vt:lpstr>Fájlok és mezők kezelése</vt:lpstr>
      <vt:lpstr>Fájlok és mezők kezelése</vt:lpstr>
      <vt:lpstr>Fájlok és mezők kezelése</vt:lpstr>
      <vt:lpstr>Fájlok és mezők kezelése</vt:lpstr>
      <vt:lpstr>Fájlok és mezők kezelése</vt:lpstr>
      <vt:lpstr>19. feladat – fájlok és mezők</vt:lpstr>
      <vt:lpstr>arcpy.mapping modul</vt:lpstr>
      <vt:lpstr>Dokumentum (.mxd) elérése</vt:lpstr>
      <vt:lpstr>Dokumentum (.mxd) elérése</vt:lpstr>
      <vt:lpstr>Dokumentum (.mxd) elérése</vt:lpstr>
      <vt:lpstr>Dokumentum rétegeinek elérése</vt:lpstr>
      <vt:lpstr>Dokumentum rétegeinek elérése</vt:lpstr>
      <vt:lpstr>Dokumentum rétegeinek elérése</vt:lpstr>
      <vt:lpstr>Dokumentum rétegeinek elérése</vt:lpstr>
      <vt:lpstr>Megjelenítés</vt:lpstr>
      <vt:lpstr>Megjelenítés</vt:lpstr>
      <vt:lpstr>Megjelenítés</vt:lpstr>
      <vt:lpstr>20. feladat – dokumentum és megjelenítés</vt:lpstr>
      <vt:lpstr>Köszönöm a figyelmet!</vt:lpstr>
    </vt:vector>
  </TitlesOfParts>
  <Company>MTA ÖK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325</cp:revision>
  <dcterms:created xsi:type="dcterms:W3CDTF">2021-09-14T06:27:21Z</dcterms:created>
  <dcterms:modified xsi:type="dcterms:W3CDTF">2023-09-11T15:51:32Z</dcterms:modified>
</cp:coreProperties>
</file>